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9" r:id="rId1"/>
  </p:sldMasterIdLst>
  <p:notesMasterIdLst>
    <p:notesMasterId r:id="rId21"/>
  </p:notesMasterIdLst>
  <p:sldIdLst>
    <p:sldId id="256" r:id="rId2"/>
    <p:sldId id="287" r:id="rId3"/>
    <p:sldId id="291" r:id="rId4"/>
    <p:sldId id="340" r:id="rId5"/>
    <p:sldId id="360" r:id="rId6"/>
    <p:sldId id="341" r:id="rId7"/>
    <p:sldId id="342" r:id="rId8"/>
    <p:sldId id="351" r:id="rId9"/>
    <p:sldId id="354" r:id="rId10"/>
    <p:sldId id="359" r:id="rId11"/>
    <p:sldId id="344" r:id="rId12"/>
    <p:sldId id="350" r:id="rId13"/>
    <p:sldId id="353" r:id="rId14"/>
    <p:sldId id="339" r:id="rId15"/>
    <p:sldId id="356" r:id="rId16"/>
    <p:sldId id="357" r:id="rId17"/>
    <p:sldId id="358" r:id="rId18"/>
    <p:sldId id="309" r:id="rId19"/>
    <p:sldId id="31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72760" autoAdjust="0"/>
  </p:normalViewPr>
  <p:slideViewPr>
    <p:cSldViewPr snapToGrid="0">
      <p:cViewPr varScale="1">
        <p:scale>
          <a:sx n="68" d="100"/>
          <a:sy n="68" d="100"/>
        </p:scale>
        <p:origin x="123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FB975C-8E58-4A1F-A69A-AFE1410B1320}" type="datetimeFigureOut">
              <a:rPr lang="en-US" smtClean="0"/>
              <a:t>9/30/2025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5E3209-A3A0-443E-BE80-6EC2554F0CCF}" type="slidenum">
              <a:rPr lang="en-US" smtClean="0"/>
              <a:t>‹#›</a:t>
            </a:fld>
            <a:endParaRPr lang="en-US"/>
          </a:p>
        </p:txBody>
      </p:sp>
    </p:spTree>
    <p:extLst>
      <p:ext uri="{BB962C8B-B14F-4D97-AF65-F5344CB8AC3E}">
        <p14:creationId xmlns:p14="http://schemas.microsoft.com/office/powerpoint/2010/main" val="42797992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1</a:t>
            </a:fld>
            <a:endParaRPr lang="en-US" dirty="0"/>
          </a:p>
        </p:txBody>
      </p:sp>
    </p:spTree>
    <p:extLst>
      <p:ext uri="{BB962C8B-B14F-4D97-AF65-F5344CB8AC3E}">
        <p14:creationId xmlns:p14="http://schemas.microsoft.com/office/powerpoint/2010/main" val="42572733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62EC2A-AAE7-1EE9-067A-C1FF6A817C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1B4EAB-29BB-46F1-0CBA-476A11A0E4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14BFCC-5780-CE9A-4826-68B8173E5005}"/>
              </a:ext>
            </a:extLst>
          </p:cNvPr>
          <p:cNvSpPr>
            <a:spLocks noGrp="1"/>
          </p:cNvSpPr>
          <p:nvPr>
            <p:ph type="body" idx="1"/>
          </p:nvPr>
        </p:nvSpPr>
        <p:spPr/>
        <p:txBody>
          <a:bodyPr/>
          <a:lstStyle/>
          <a:p>
            <a:r>
              <a:rPr lang="en-US" dirty="0"/>
              <a:t>NICOLE</a:t>
            </a:r>
          </a:p>
          <a:p>
            <a:pPr>
              <a:buNone/>
            </a:pPr>
            <a:r>
              <a:rPr lang="en-US" dirty="0">
                <a:effectLst/>
                <a:latin typeface="-apple-system"/>
              </a:rPr>
              <a:t> </a:t>
            </a:r>
            <a:endParaRPr lang="en-US" sz="1200" dirty="0">
              <a:latin typeface="Aptos" panose="020B00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Honors/Awards: </a:t>
            </a:r>
            <a:r>
              <a:rPr lang="en-US" sz="1200" dirty="0">
                <a:latin typeface="Aptos" panose="020B0004020202020204" pitchFamily="34" charset="0"/>
              </a:rPr>
              <a:t>Faculty Receiving Awards During the Review Period: Many actions</a:t>
            </a:r>
            <a:br>
              <a:rPr lang="en-US" sz="1200" dirty="0">
                <a:latin typeface="Aptos" panose="020B0004020202020204" pitchFamily="34" charset="0"/>
              </a:rPr>
            </a:br>
            <a:r>
              <a:rPr lang="en-US" sz="1200" dirty="0">
                <a:latin typeface="Aptos" panose="020B0004020202020204" pitchFamily="34" charset="0"/>
              </a:rPr>
              <a:t>contain references to awards that are unknown to reviewing bodies. </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sz="1200" dirty="0">
              <a:latin typeface="Aptos" panose="020B00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dirty="0">
                <a:latin typeface="Aptos" panose="020B0004020202020204" pitchFamily="34" charset="0"/>
              </a:rPr>
              <a:t>Line drawing-only include a line for anything resulting in an advancement (appraisal, deferral not needed)</a:t>
            </a:r>
            <a:endParaRPr lang="en-US" dirty="0"/>
          </a:p>
        </p:txBody>
      </p:sp>
      <p:sp>
        <p:nvSpPr>
          <p:cNvPr id="4" name="Slide Number Placeholder 3">
            <a:extLst>
              <a:ext uri="{FF2B5EF4-FFF2-40B4-BE49-F238E27FC236}">
                <a16:creationId xmlns:a16="http://schemas.microsoft.com/office/drawing/2014/main" id="{B6AB7048-761E-50DC-3D2B-1A33FB48CDC0}"/>
              </a:ext>
            </a:extLst>
          </p:cNvPr>
          <p:cNvSpPr>
            <a:spLocks noGrp="1"/>
          </p:cNvSpPr>
          <p:nvPr>
            <p:ph type="sldNum" sz="quarter" idx="5"/>
          </p:nvPr>
        </p:nvSpPr>
        <p:spPr/>
        <p:txBody>
          <a:bodyPr/>
          <a:lstStyle/>
          <a:p>
            <a:fld id="{0774CC61-75B7-46F6-BA45-9BF2DABB1A36}" type="slidenum">
              <a:rPr lang="en-US" smtClean="0"/>
              <a:t>10</a:t>
            </a:fld>
            <a:endParaRPr lang="en-US" dirty="0"/>
          </a:p>
        </p:txBody>
      </p:sp>
    </p:spTree>
    <p:extLst>
      <p:ext uri="{BB962C8B-B14F-4D97-AF65-F5344CB8AC3E}">
        <p14:creationId xmlns:p14="http://schemas.microsoft.com/office/powerpoint/2010/main" val="2581932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NICOLE</a:t>
            </a:r>
          </a:p>
          <a:p>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1" dirty="0">
                <a:solidFill>
                  <a:srgbClr val="FF0000"/>
                </a:solidFill>
              </a:rPr>
              <a:t>UPDATE NICOLE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Deadlines based on action type</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We continue to grow, over 700 advancement actions FY 25-26</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Refer to VP-AA Annual Call, Appendix A</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dirty="0"/>
              <a:t>Dr. Cocanour and Dean Murin need time to review; review committees </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11</a:t>
            </a:fld>
            <a:endParaRPr lang="en-US" dirty="0"/>
          </a:p>
        </p:txBody>
      </p:sp>
    </p:spTree>
    <p:extLst>
      <p:ext uri="{BB962C8B-B14F-4D97-AF65-F5344CB8AC3E}">
        <p14:creationId xmlns:p14="http://schemas.microsoft.com/office/powerpoint/2010/main" val="9669662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NICOLE</a:t>
            </a:r>
          </a:p>
          <a:p>
            <a:endParaRPr lang="en-US" dirty="0"/>
          </a:p>
          <a:p>
            <a:r>
              <a:rPr lang="en-US" dirty="0"/>
              <a:t>Extensions:</a:t>
            </a:r>
          </a:p>
          <a:p>
            <a:r>
              <a:rPr lang="en-US" sz="1200" dirty="0">
                <a:latin typeface="Verdana" panose="020B0604030504040204" pitchFamily="34" charset="0"/>
                <a:ea typeface="Verdana" panose="020B0604030504040204" pitchFamily="34" charset="0"/>
              </a:rPr>
              <a:t>Email your AP Analyst </a:t>
            </a:r>
          </a:p>
          <a:p>
            <a:r>
              <a:rPr lang="en-US" sz="1200" dirty="0">
                <a:latin typeface="Verdana" panose="020B0604030504040204" pitchFamily="34" charset="0"/>
                <a:ea typeface="Verdana" panose="020B0604030504040204" pitchFamily="34" charset="0"/>
              </a:rPr>
              <a:t>1. Reason for the extension request </a:t>
            </a:r>
          </a:p>
          <a:p>
            <a:pPr marL="0" indent="0">
              <a:buNone/>
            </a:pPr>
            <a:r>
              <a:rPr lang="en-US" sz="1200" dirty="0">
                <a:latin typeface="Verdana" panose="020B0604030504040204" pitchFamily="34" charset="0"/>
                <a:ea typeface="Verdana" panose="020B0604030504040204" pitchFamily="34" charset="0"/>
              </a:rPr>
              <a:t>2. Anticipated date of submission (not to exceed 30 days)</a:t>
            </a:r>
          </a:p>
          <a:p>
            <a:endParaRPr lang="en-US" dirty="0"/>
          </a:p>
          <a:p>
            <a:endParaRPr lang="en-US" dirty="0"/>
          </a:p>
          <a:p>
            <a:pPr algn="l">
              <a:buFont typeface="Arial" panose="020B0604020202020204" pitchFamily="34" charset="0"/>
              <a:buChar char="•"/>
            </a:pPr>
            <a:r>
              <a:rPr lang="en-US" dirty="0"/>
              <a:t>- </a:t>
            </a:r>
            <a:r>
              <a:rPr lang="en-US" b="0" i="0" dirty="0">
                <a:solidFill>
                  <a:srgbClr val="000000"/>
                </a:solidFill>
                <a:effectLst/>
                <a:highlight>
                  <a:srgbClr val="FFFFFF"/>
                </a:highlight>
                <a:latin typeface="proxima-nova"/>
              </a:rPr>
              <a:t>No more than two (two-week) extensions will be granted to the academic, and if the dossier is not submitted at the end of the second approved extension, then the action will become an administrative deferral. Eligibility will be updated to the next review cycle unless an exception with strong justification is approved by the Vice Provost.</a:t>
            </a:r>
          </a:p>
          <a:p>
            <a:pPr algn="l">
              <a:buFont typeface="Arial" panose="020B0604020202020204" pitchFamily="34" charset="0"/>
              <a:buChar char="•"/>
            </a:pPr>
            <a:r>
              <a:rPr lang="en-US" b="0" i="0" dirty="0">
                <a:solidFill>
                  <a:srgbClr val="000000"/>
                </a:solidFill>
                <a:effectLst/>
                <a:highlight>
                  <a:srgbClr val="FFFFFF"/>
                </a:highlight>
                <a:latin typeface="proxima-nova"/>
              </a:rPr>
              <a:t>When delays are due to department or dean’s office staffing concerns, no more than a total of two (two-week) extensions will be granted, and if the dossier is not submitted at the end of the second approved extension, then the action will become an administrative deferral. Eligibility will be updated to the next review cycle unless an exception with strong justification is approved by the Vice Provost.</a:t>
            </a:r>
          </a:p>
          <a:p>
            <a:pPr algn="l">
              <a:buFont typeface="Arial" panose="020B0604020202020204" pitchFamily="34" charset="0"/>
              <a:buChar char="•"/>
            </a:pPr>
            <a:r>
              <a:rPr lang="en-US" b="0" i="0" dirty="0">
                <a:solidFill>
                  <a:srgbClr val="000000"/>
                </a:solidFill>
                <a:effectLst/>
                <a:highlight>
                  <a:srgbClr val="FFFFFF"/>
                </a:highlight>
                <a:latin typeface="proxima-nova"/>
              </a:rPr>
              <a:t>In the case of joint appointments, extensions should be requested by the home school/college only.</a:t>
            </a:r>
          </a:p>
          <a:p>
            <a:pPr algn="l">
              <a:buFont typeface="Arial" panose="020B0604020202020204" pitchFamily="34" charset="0"/>
              <a:buChar char="•"/>
            </a:pPr>
            <a:r>
              <a:rPr lang="en-US" b="0" i="0" dirty="0">
                <a:solidFill>
                  <a:srgbClr val="000000"/>
                </a:solidFill>
                <a:effectLst/>
                <a:highlight>
                  <a:srgbClr val="FFFFFF"/>
                </a:highlight>
                <a:latin typeface="proxima-nova"/>
              </a:rPr>
              <a:t>Accelerated promotion actions are voluntary and not eligible for extensions. Accelerated promotions due to the candidate not making submitting their materials by the deadline will not be reviewed.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000000"/>
                </a:solidFill>
                <a:effectLst/>
                <a:highlight>
                  <a:srgbClr val="FFFFFF"/>
                </a:highlight>
                <a:latin typeface="proxima-nova"/>
              </a:rPr>
              <a:t>Any non-redelegated action received after May 31, 2025 may be subject to administrative deferral and can be submitted in the next review cycle. </a:t>
            </a:r>
          </a:p>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12</a:t>
            </a:fld>
            <a:endParaRPr lang="en-US" dirty="0"/>
          </a:p>
        </p:txBody>
      </p:sp>
    </p:spTree>
    <p:extLst>
      <p:ext uri="{BB962C8B-B14F-4D97-AF65-F5344CB8AC3E}">
        <p14:creationId xmlns:p14="http://schemas.microsoft.com/office/powerpoint/2010/main" val="106678228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5C9E2-1B73-0A17-E0E4-6341ED616D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2825F4-72A2-10D9-63F0-5D097468FB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DDAD72-41B4-FC20-C5BA-410E9B80CCFD}"/>
              </a:ext>
            </a:extLst>
          </p:cNvPr>
          <p:cNvSpPr>
            <a:spLocks noGrp="1"/>
          </p:cNvSpPr>
          <p:nvPr>
            <p:ph type="body" idx="1"/>
          </p:nvPr>
        </p:nvSpPr>
        <p:spPr/>
        <p:txBody>
          <a:bodyPr/>
          <a:lstStyle/>
          <a:p>
            <a:r>
              <a:rPr lang="en-US" dirty="0">
                <a:highlight>
                  <a:srgbClr val="FFFF00"/>
                </a:highlight>
              </a:rPr>
              <a:t>STEPHANIE</a:t>
            </a:r>
          </a:p>
          <a:p>
            <a:endParaRPr lang="en-US" b="1" dirty="0"/>
          </a:p>
          <a:p>
            <a:endParaRPr lang="en-US" sz="1800" b="1" i="1" dirty="0">
              <a:solidFill>
                <a:srgbClr val="000000"/>
              </a:solidFill>
              <a:effectLst/>
              <a:latin typeface="Aptos" panose="020B0004020202020204" pitchFamily="34" charset="0"/>
            </a:endParaRPr>
          </a:p>
          <a:p>
            <a:r>
              <a:rPr lang="en-US" sz="1800" b="1" i="0" dirty="0">
                <a:solidFill>
                  <a:srgbClr val="000000"/>
                </a:solidFill>
                <a:effectLst/>
                <a:latin typeface="Aptos" panose="020B0004020202020204" pitchFamily="34" charset="0"/>
              </a:rPr>
              <a:t>Department Letters: </a:t>
            </a:r>
            <a:r>
              <a:rPr lang="en-US" sz="1800" b="0" i="0" dirty="0">
                <a:solidFill>
                  <a:srgbClr val="000000"/>
                </a:solidFill>
                <a:effectLst/>
                <a:latin typeface="Aptos" panose="020B0004020202020204" pitchFamily="34" charset="0"/>
              </a:rPr>
              <a:t>Department letters should now be addressed to our Associate Vice Chancellor for the Schools of Health, Dr. Christine Cocanour. </a:t>
            </a:r>
          </a:p>
          <a:p>
            <a:r>
              <a:rPr lang="en-US" sz="1800" b="0" i="0" dirty="0">
                <a:solidFill>
                  <a:srgbClr val="000000"/>
                </a:solidFill>
                <a:effectLst/>
                <a:latin typeface="Aptos" panose="020B0004020202020204" pitchFamily="34" charset="0"/>
              </a:rPr>
              <a:t>Please update your department letters accordingly </a:t>
            </a:r>
            <a:endParaRPr lang="en-US" b="1" i="0" dirty="0"/>
          </a:p>
        </p:txBody>
      </p:sp>
      <p:sp>
        <p:nvSpPr>
          <p:cNvPr id="4" name="Slide Number Placeholder 3">
            <a:extLst>
              <a:ext uri="{FF2B5EF4-FFF2-40B4-BE49-F238E27FC236}">
                <a16:creationId xmlns:a16="http://schemas.microsoft.com/office/drawing/2014/main" id="{6BFEB83E-EB51-42A8-4ACB-64161916C0D7}"/>
              </a:ext>
            </a:extLst>
          </p:cNvPr>
          <p:cNvSpPr>
            <a:spLocks noGrp="1"/>
          </p:cNvSpPr>
          <p:nvPr>
            <p:ph type="sldNum" sz="quarter" idx="5"/>
          </p:nvPr>
        </p:nvSpPr>
        <p:spPr/>
        <p:txBody>
          <a:bodyPr/>
          <a:lstStyle/>
          <a:p>
            <a:fld id="{0774CC61-75B7-46F6-BA45-9BF2DABB1A36}" type="slidenum">
              <a:rPr lang="en-US" smtClean="0"/>
              <a:t>13</a:t>
            </a:fld>
            <a:endParaRPr lang="en-US" dirty="0"/>
          </a:p>
        </p:txBody>
      </p:sp>
    </p:spTree>
    <p:extLst>
      <p:ext uri="{BB962C8B-B14F-4D97-AF65-F5344CB8AC3E}">
        <p14:creationId xmlns:p14="http://schemas.microsoft.com/office/powerpoint/2010/main" val="6005554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LISA</a:t>
            </a:r>
          </a:p>
          <a:p>
            <a:pPr marL="0" marR="0">
              <a:lnSpc>
                <a:spcPct val="107000"/>
              </a:lnSpc>
              <a:spcBef>
                <a:spcPts val="0"/>
              </a:spcBef>
              <a:spcAft>
                <a:spcPts val="800"/>
              </a:spcAft>
            </a:pPr>
            <a:r>
              <a:rPr lang="en-US" sz="1100" kern="100" dirty="0">
                <a:effectLst/>
                <a:latin typeface="+mn-lt"/>
                <a:ea typeface="Aptos" panose="020B0004020202020204" pitchFamily="34" charset="0"/>
                <a:cs typeface="Times New Roman" panose="02020603050405020304" pitchFamily="18" charset="0"/>
              </a:rPr>
              <a:t>NEW: STEAD is now required every four (4) academic years. Those who took training in 2021-22 are now be certified through June 30, 2026.</a:t>
            </a:r>
          </a:p>
          <a:p>
            <a:pPr marL="0" marR="0">
              <a:lnSpc>
                <a:spcPct val="107000"/>
              </a:lnSpc>
              <a:spcBef>
                <a:spcPts val="0"/>
              </a:spcBef>
              <a:spcAft>
                <a:spcPts val="800"/>
              </a:spcAft>
            </a:pPr>
            <a:endParaRPr lang="en-US" sz="1100" kern="100" dirty="0">
              <a:effectLst/>
              <a:latin typeface="+mn-lt"/>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1100" kern="100" dirty="0">
                <a:effectLst/>
                <a:latin typeface="+mn-lt"/>
                <a:ea typeface="Aptos" panose="020B0004020202020204" pitchFamily="34" charset="0"/>
                <a:cs typeface="Times New Roman" panose="02020603050405020304" pitchFamily="18" charset="0"/>
              </a:rPr>
              <a:t>CHANGE: SOM/SON Search Committees </a:t>
            </a:r>
            <a:r>
              <a:rPr lang="en-US" sz="1100" b="1" kern="100" dirty="0">
                <a:effectLst/>
                <a:latin typeface="+mn-lt"/>
                <a:ea typeface="Aptos" panose="020B0004020202020204" pitchFamily="34" charset="0"/>
                <a:cs typeface="Times New Roman" panose="02020603050405020304" pitchFamily="18" charset="0"/>
              </a:rPr>
              <a:t>chairs</a:t>
            </a:r>
            <a:r>
              <a:rPr lang="en-US" sz="1100" kern="100" dirty="0">
                <a:effectLst/>
                <a:latin typeface="+mn-lt"/>
                <a:ea typeface="Aptos" panose="020B0004020202020204" pitchFamily="34" charset="0"/>
                <a:cs typeface="Times New Roman" panose="02020603050405020304" pitchFamily="18" charset="0"/>
              </a:rPr>
              <a:t> for </a:t>
            </a:r>
            <a:r>
              <a:rPr lang="en-US" sz="1100" b="1" kern="100" dirty="0">
                <a:effectLst/>
                <a:latin typeface="+mn-lt"/>
                <a:ea typeface="Aptos" panose="020B0004020202020204" pitchFamily="34" charset="0"/>
                <a:cs typeface="Times New Roman" panose="02020603050405020304" pitchFamily="18" charset="0"/>
              </a:rPr>
              <a:t>Academic Senate recruitments</a:t>
            </a:r>
            <a:r>
              <a:rPr lang="en-US" sz="1100" kern="100" dirty="0">
                <a:effectLst/>
                <a:latin typeface="+mn-lt"/>
                <a:ea typeface="Aptos" panose="020B0004020202020204" pitchFamily="34" charset="0"/>
                <a:cs typeface="Times New Roman" panose="02020603050405020304" pitchFamily="18" charset="0"/>
              </a:rPr>
              <a:t> will be required to be STEAD certified by attending the campus STEAD workshop offered via in person or Zoom. </a:t>
            </a:r>
          </a:p>
          <a:p>
            <a:pPr marL="0" marR="0">
              <a:lnSpc>
                <a:spcPct val="107000"/>
              </a:lnSpc>
              <a:spcBef>
                <a:spcPts val="0"/>
              </a:spcBef>
              <a:spcAft>
                <a:spcPts val="800"/>
              </a:spcAft>
            </a:pPr>
            <a:endParaRPr lang="en-US" sz="1100" kern="100" dirty="0">
              <a:effectLst/>
              <a:latin typeface="+mn-lt"/>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1100" kern="100" dirty="0">
                <a:effectLst/>
                <a:latin typeface="+mn-lt"/>
                <a:ea typeface="Aptos" panose="020B0004020202020204" pitchFamily="34" charset="0"/>
                <a:cs typeface="Times New Roman" panose="02020603050405020304" pitchFamily="18" charset="0"/>
              </a:rPr>
              <a:t>SOM/SON </a:t>
            </a:r>
            <a:r>
              <a:rPr lang="en-US" sz="1100" b="1" kern="100" dirty="0">
                <a:effectLst/>
                <a:latin typeface="+mn-lt"/>
                <a:ea typeface="Aptos" panose="020B0004020202020204" pitchFamily="34" charset="0"/>
                <a:cs typeface="Times New Roman" panose="02020603050405020304" pitchFamily="18" charset="0"/>
              </a:rPr>
              <a:t>Non-Senate Faculty </a:t>
            </a:r>
            <a:r>
              <a:rPr lang="en-US" sz="1100" kern="100" dirty="0">
                <a:effectLst/>
                <a:latin typeface="+mn-lt"/>
                <a:ea typeface="Aptos" panose="020B0004020202020204" pitchFamily="34" charset="0"/>
                <a:cs typeface="Times New Roman" panose="02020603050405020304" pitchFamily="18" charset="0"/>
              </a:rPr>
              <a:t>Search Committee </a:t>
            </a:r>
            <a:r>
              <a:rPr lang="en-US" sz="1100" b="1" kern="100" dirty="0">
                <a:effectLst/>
                <a:latin typeface="+mn-lt"/>
                <a:ea typeface="Aptos" panose="020B0004020202020204" pitchFamily="34" charset="0"/>
                <a:cs typeface="Times New Roman" panose="02020603050405020304" pitchFamily="18" charset="0"/>
              </a:rPr>
              <a:t>Chairs and all members (Senate or Non-Senate) </a:t>
            </a:r>
            <a:r>
              <a:rPr lang="en-US" sz="1100" kern="100" dirty="0">
                <a:effectLst/>
                <a:latin typeface="+mn-lt"/>
                <a:ea typeface="Aptos" panose="020B0004020202020204" pitchFamily="34" charset="0"/>
                <a:cs typeface="Times New Roman" panose="02020603050405020304" pitchFamily="18" charset="0"/>
              </a:rPr>
              <a:t>will satisfy the STEAD requirement by attending the “Enhanced Training for Faculty Search Committee Members” offered via LMS.</a:t>
            </a:r>
            <a:endParaRPr lang="en-US" sz="1100" u="sng" kern="100" dirty="0">
              <a:solidFill>
                <a:srgbClr val="467886"/>
              </a:solidFill>
              <a:effectLst/>
              <a:latin typeface="+mn-lt"/>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100" kern="100" dirty="0">
              <a:effectLst/>
              <a:latin typeface="+mn-lt"/>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74CC61-75B7-46F6-BA45-9BF2DABB1A3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724890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027225-7F7A-7224-8A37-485C013269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700F288-BE0A-5828-353B-AB7A30B4F0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750DDF-18BF-E4F5-495D-14866BFE754B}"/>
              </a:ext>
            </a:extLst>
          </p:cNvPr>
          <p:cNvSpPr>
            <a:spLocks noGrp="1"/>
          </p:cNvSpPr>
          <p:nvPr>
            <p:ph type="body" idx="1"/>
          </p:nvPr>
        </p:nvSpPr>
        <p:spPr/>
        <p:txBody>
          <a:bodyPr/>
          <a:lstStyle/>
          <a:p>
            <a:r>
              <a:rPr lang="en-US" dirty="0"/>
              <a:t>LISA</a:t>
            </a:r>
          </a:p>
          <a:p>
            <a:r>
              <a:rPr lang="en-US" sz="1100" dirty="0"/>
              <a:t>Be sure that the search committee chair reads and fills out the COI form appropriately. It is okay for a search committee member to disclose a potential conflict. All we are asking is that the potential COI is openly discussed and documented. A PCOI could be for a former mentor, colleague or personal friend of a search committee member. </a:t>
            </a:r>
          </a:p>
          <a:p>
            <a:endParaRPr lang="en-US" sz="1100" dirty="0"/>
          </a:p>
          <a:p>
            <a:r>
              <a:rPr lang="en-US" sz="1100" dirty="0"/>
              <a:t>Shortlists Reports will not be reviewed or moved forward for final decision until the COI Statement and Form is added to the recruitment under the documentation section. </a:t>
            </a:r>
          </a:p>
          <a:p>
            <a:pPr marL="0" marR="0">
              <a:lnSpc>
                <a:spcPct val="107000"/>
              </a:lnSpc>
              <a:spcBef>
                <a:spcPts val="0"/>
              </a:spcBef>
              <a:spcAft>
                <a:spcPts val="800"/>
              </a:spcAft>
            </a:pPr>
            <a:endParaRPr lang="en-US" sz="1100" kern="100" dirty="0">
              <a:effectLst/>
              <a:latin typeface="+mn-l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1A578B3-9001-A106-ED4C-0AAF5D176BA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74CC61-75B7-46F6-BA45-9BF2DABB1A3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049772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6E017-F52F-4ECE-2AA7-88A9E60257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317DF3-8A14-D3AC-2239-E8CE92E780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34DBED-2A75-A48F-A6D6-6A78DD343E0E}"/>
              </a:ext>
            </a:extLst>
          </p:cNvPr>
          <p:cNvSpPr>
            <a:spLocks noGrp="1"/>
          </p:cNvSpPr>
          <p:nvPr>
            <p:ph type="body" idx="1"/>
          </p:nvPr>
        </p:nvSpPr>
        <p:spPr/>
        <p:txBody>
          <a:bodyPr/>
          <a:lstStyle/>
          <a:p>
            <a:r>
              <a:rPr lang="en-US" dirty="0"/>
              <a:t>LISA</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Upon </a:t>
            </a:r>
            <a:r>
              <a:rPr lang="en-US" sz="1100" b="1" dirty="0"/>
              <a:t>receipt</a:t>
            </a:r>
            <a:r>
              <a:rPr lang="en-US" sz="1100" dirty="0"/>
              <a:t> of the recruitment search report, the Recruitment Team member will initiate the hiring survey. This is for the faculty and RA Unit recruitments.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Upon </a:t>
            </a:r>
            <a:r>
              <a:rPr lang="en-US" sz="1100" b="1" dirty="0"/>
              <a:t>approval</a:t>
            </a:r>
            <a:r>
              <a:rPr lang="en-US" sz="1100" dirty="0"/>
              <a:t> of the search waiver or exemption, the team member will initiate the hiring survey.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Your RT analyst  will email the clearance email, but you can also find it in the RTL so generalists, clusters and department analysts can find it. You will see the date we submitted it and once cleared, the clearance itself will be uploaded.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For change in title that does not require the disclosure (maybe the candidate has been her more than 7 years), Academic Affairs will let us know how to proceed. Please continue to request the Authorization to Release Information and provide them with the required language as though it is needed. For LR it will be necessary because of the misconduct check.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TOLs cannot go out in writing until the disclosure is cleared.</a:t>
            </a:r>
          </a:p>
          <a:p>
            <a:pPr marL="0" marR="0">
              <a:lnSpc>
                <a:spcPct val="107000"/>
              </a:lnSpc>
              <a:spcBef>
                <a:spcPts val="0"/>
              </a:spcBef>
              <a:spcAft>
                <a:spcPts val="800"/>
              </a:spcAft>
            </a:pPr>
            <a:endParaRPr lang="en-US" sz="1100" kern="100" dirty="0">
              <a:effectLst/>
              <a:latin typeface="+mn-l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3896EAC-9BCA-1A0C-BCC1-499BFED4DDF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74CC61-75B7-46F6-BA45-9BF2DABB1A3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09766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9E9F0-4339-104E-00A5-B7E8C7E107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34FF80-C7FA-56C3-4006-8A41ADA8CF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F8DB883-54B4-79C8-A548-B3C5A7823860}"/>
              </a:ext>
            </a:extLst>
          </p:cNvPr>
          <p:cNvSpPr>
            <a:spLocks noGrp="1"/>
          </p:cNvSpPr>
          <p:nvPr>
            <p:ph type="body" idx="1"/>
          </p:nvPr>
        </p:nvSpPr>
        <p:spPr/>
        <p:txBody>
          <a:bodyPr/>
          <a:lstStyle/>
          <a:p>
            <a:r>
              <a:rPr lang="en-US" dirty="0"/>
              <a:t>AMY</a:t>
            </a:r>
            <a:endParaRPr lang="en-US" sz="1100" u="sng" kern="100" dirty="0">
              <a:solidFill>
                <a:srgbClr val="467886"/>
              </a:solidFill>
              <a:effectLst/>
              <a:latin typeface="+mn-lt"/>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100" kern="100" dirty="0">
              <a:effectLst/>
              <a:latin typeface="+mn-lt"/>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8A25AA1-22FC-9C7B-E434-F5E19D9DF1B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74CC61-75B7-46F6-BA45-9BF2DABB1A3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90972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i="1" dirty="0"/>
              <a:t>Jen </a:t>
            </a:r>
          </a:p>
        </p:txBody>
      </p:sp>
      <p:sp>
        <p:nvSpPr>
          <p:cNvPr id="4" name="Slide Number Placeholder 3"/>
          <p:cNvSpPr>
            <a:spLocks noGrp="1"/>
          </p:cNvSpPr>
          <p:nvPr>
            <p:ph type="sldNum" sz="quarter" idx="5"/>
          </p:nvPr>
        </p:nvSpPr>
        <p:spPr/>
        <p:txBody>
          <a:bodyPr/>
          <a:lstStyle/>
          <a:p>
            <a:fld id="{0774CC61-75B7-46F6-BA45-9BF2DABB1A36}" type="slidenum">
              <a:rPr lang="en-US" smtClean="0"/>
              <a:t>18</a:t>
            </a:fld>
            <a:endParaRPr lang="en-US"/>
          </a:p>
        </p:txBody>
      </p:sp>
    </p:spTree>
    <p:extLst>
      <p:ext uri="{BB962C8B-B14F-4D97-AF65-F5344CB8AC3E}">
        <p14:creationId xmlns:p14="http://schemas.microsoft.com/office/powerpoint/2010/main" val="23908496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t>Jen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Our next information session will be on Tuesday October 28</a:t>
            </a:r>
            <a:r>
              <a:rPr lang="en-US" baseline="30000" dirty="0"/>
              <a:t>th</a:t>
            </a:r>
            <a:r>
              <a:rPr lang="en-US" dirty="0"/>
              <a:t> hosted by the Non-Faculty Team </a:t>
            </a:r>
          </a:p>
          <a:p>
            <a:pPr marL="0" indent="0">
              <a:buFont typeface="Arial" panose="020B0604020202020204" pitchFamily="34" charset="0"/>
              <a:buNone/>
            </a:pPr>
            <a:endParaRPr lang="en-US" dirty="0"/>
          </a:p>
          <a:p>
            <a:pPr marL="0" indent="0">
              <a:buFont typeface="Arial" panose="020B0604020202020204" pitchFamily="34" charset="0"/>
              <a:buNone/>
            </a:pPr>
            <a:endParaRPr lang="en-US" dirty="0"/>
          </a:p>
          <a:p>
            <a:pPr marL="0" indent="0">
              <a:buFont typeface="Arial" panose="020B0604020202020204" pitchFamily="34" charset="0"/>
              <a:buNone/>
            </a:pPr>
            <a:r>
              <a:rPr lang="en-US" dirty="0"/>
              <a:t>Thank you for attending today.</a:t>
            </a:r>
          </a:p>
        </p:txBody>
      </p:sp>
      <p:sp>
        <p:nvSpPr>
          <p:cNvPr id="4" name="Slide Number Placeholder 3"/>
          <p:cNvSpPr>
            <a:spLocks noGrp="1"/>
          </p:cNvSpPr>
          <p:nvPr>
            <p:ph type="sldNum" sz="quarter" idx="5"/>
          </p:nvPr>
        </p:nvSpPr>
        <p:spPr/>
        <p:txBody>
          <a:bodyPr/>
          <a:lstStyle/>
          <a:p>
            <a:fld id="{0774CC61-75B7-46F6-BA45-9BF2DABB1A36}" type="slidenum">
              <a:rPr lang="en-US" smtClean="0"/>
              <a:t>19</a:t>
            </a:fld>
            <a:endParaRPr lang="en-US"/>
          </a:p>
        </p:txBody>
      </p:sp>
    </p:spTree>
    <p:extLst>
      <p:ext uri="{BB962C8B-B14F-4D97-AF65-F5344CB8AC3E}">
        <p14:creationId xmlns:p14="http://schemas.microsoft.com/office/powerpoint/2010/main" val="308066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2</a:t>
            </a:fld>
            <a:endParaRPr lang="en-US" dirty="0"/>
          </a:p>
        </p:txBody>
      </p:sp>
    </p:spTree>
    <p:extLst>
      <p:ext uri="{BB962C8B-B14F-4D97-AF65-F5344CB8AC3E}">
        <p14:creationId xmlns:p14="http://schemas.microsoft.com/office/powerpoint/2010/main" val="2513220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Stephanie</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Welcome Everyone</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Today we will be discussing the 2025-26 Annual Call and some general items related to the academic review process for the upcoming 25-26 advancement cycle. </a:t>
            </a:r>
          </a:p>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3</a:t>
            </a:fld>
            <a:endParaRPr lang="en-US" dirty="0"/>
          </a:p>
        </p:txBody>
      </p:sp>
    </p:spTree>
    <p:extLst>
      <p:ext uri="{BB962C8B-B14F-4D97-AF65-F5344CB8AC3E}">
        <p14:creationId xmlns:p14="http://schemas.microsoft.com/office/powerpoint/2010/main" val="10360099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58825" y="468313"/>
            <a:ext cx="5575300" cy="3136900"/>
          </a:xfrm>
        </p:spPr>
      </p:sp>
      <p:sp>
        <p:nvSpPr>
          <p:cNvPr id="3" name="Notes Placeholder 2"/>
          <p:cNvSpPr>
            <a:spLocks noGrp="1"/>
          </p:cNvSpPr>
          <p:nvPr>
            <p:ph type="body" idx="1"/>
          </p:nvPr>
        </p:nvSpPr>
        <p:spPr>
          <a:xfrm>
            <a:off x="304800" y="3605213"/>
            <a:ext cx="6703774" cy="5660706"/>
          </a:xfrm>
        </p:spPr>
        <p:txBody>
          <a:bodyPr/>
          <a:lstStyle/>
          <a:p>
            <a:r>
              <a:rPr lang="en-US" dirty="0">
                <a:highlight>
                  <a:srgbClr val="FFFF00"/>
                </a:highlight>
              </a:rPr>
              <a:t>STEPHANIE</a:t>
            </a:r>
          </a:p>
          <a:p>
            <a:endParaRPr lang="en-US" dirty="0">
              <a:highlight>
                <a:srgbClr val="FFFF00"/>
              </a:highlight>
            </a:endParaRPr>
          </a:p>
          <a:p>
            <a:r>
              <a:rPr lang="en-US" i="1" dirty="0"/>
              <a:t>Hello, Today we will review several new’ items in the Annual Call as well as clarifications, reminders and extensions.  Unfortunately, we just don’t have enough time to review all the Call today, so as always, we encourage you to independently review the Annual Call for more information.  </a:t>
            </a:r>
          </a:p>
          <a:p>
            <a:endParaRPr lang="en-US" i="1" dirty="0"/>
          </a:p>
          <a:p>
            <a:endParaRPr lang="en-US" i="1" dirty="0"/>
          </a:p>
          <a:p>
            <a:endParaRPr lang="en-US" dirty="0"/>
          </a:p>
          <a:p>
            <a:pPr marL="0" marR="0" lvl="0" indent="0" algn="l" defTabSz="914400" rtl="0" eaLnBrk="1" fontAlgn="auto" latinLnBrk="0" hangingPunct="1">
              <a:lnSpc>
                <a:spcPct val="107000"/>
              </a:lnSpc>
              <a:spcBef>
                <a:spcPts val="0"/>
              </a:spcBef>
              <a:spcAft>
                <a:spcPts val="800"/>
              </a:spcAft>
              <a:buClrTx/>
              <a:buSzTx/>
              <a:buFontTx/>
              <a:buNone/>
              <a:tabLst/>
              <a:defRPr/>
            </a:pPr>
            <a:r>
              <a:rPr lang="en-US" sz="1100" kern="100" dirty="0">
                <a:effectLst/>
                <a:latin typeface="+mn-lt"/>
                <a:ea typeface="Aptos" panose="020B0004020202020204" pitchFamily="34" charset="0"/>
                <a:cs typeface="Times New Roman" panose="02020603050405020304" pitchFamily="18" charset="0"/>
              </a:rPr>
              <a:t>1. </a:t>
            </a:r>
            <a:r>
              <a:rPr lang="en-US" sz="1100" dirty="0"/>
              <a:t>For example, an academic who aspires to accelerate their advancement by one year to the associate rank should have a scholarly record in the one year since last review that is consistent with the record that would be expected in a two-year period.  Additionally, an academic who aspires to accelerate advancement by two years to the full rank should have a scholarly record in the one year since last review that is consistent with the record that would be expected in a three-year period.  There are no similar expectations for exceeding normative time expectations, however, for teaching and university/public service performed in the abbreviated time period.</a:t>
            </a:r>
          </a:p>
          <a:p>
            <a:pPr marL="0" marR="0">
              <a:lnSpc>
                <a:spcPct val="107000"/>
              </a:lnSpc>
              <a:spcBef>
                <a:spcPts val="0"/>
              </a:spcBef>
              <a:spcAft>
                <a:spcPts val="800"/>
              </a:spcAft>
            </a:pPr>
            <a:endParaRPr lang="en-US" sz="1100" kern="100" dirty="0">
              <a:effectLst/>
              <a:latin typeface="+mn-lt"/>
              <a:ea typeface="Aptos" panose="020B000402020202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4</a:t>
            </a:fld>
            <a:endParaRPr lang="en-US" dirty="0"/>
          </a:p>
        </p:txBody>
      </p:sp>
    </p:spTree>
    <p:extLst>
      <p:ext uri="{BB962C8B-B14F-4D97-AF65-F5344CB8AC3E}">
        <p14:creationId xmlns:p14="http://schemas.microsoft.com/office/powerpoint/2010/main" val="2745173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28031-4548-4AB7-4121-DEA5FA694D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17CD5A-2D18-688E-B73F-D614AE3650F5}"/>
              </a:ext>
            </a:extLst>
          </p:cNvPr>
          <p:cNvSpPr>
            <a:spLocks noGrp="1" noRot="1" noChangeAspect="1"/>
          </p:cNvSpPr>
          <p:nvPr>
            <p:ph type="sldImg"/>
          </p:nvPr>
        </p:nvSpPr>
        <p:spPr>
          <a:xfrm>
            <a:off x="758825" y="468313"/>
            <a:ext cx="5575300" cy="3136900"/>
          </a:xfrm>
        </p:spPr>
      </p:sp>
      <p:sp>
        <p:nvSpPr>
          <p:cNvPr id="3" name="Notes Placeholder 2">
            <a:extLst>
              <a:ext uri="{FF2B5EF4-FFF2-40B4-BE49-F238E27FC236}">
                <a16:creationId xmlns:a16="http://schemas.microsoft.com/office/drawing/2014/main" id="{E5857625-796D-A6C6-445E-535B9E99B93B}"/>
              </a:ext>
            </a:extLst>
          </p:cNvPr>
          <p:cNvSpPr>
            <a:spLocks noGrp="1"/>
          </p:cNvSpPr>
          <p:nvPr>
            <p:ph type="body" idx="1"/>
          </p:nvPr>
        </p:nvSpPr>
        <p:spPr>
          <a:xfrm>
            <a:off x="304800" y="3605213"/>
            <a:ext cx="6703774" cy="5660706"/>
          </a:xfrm>
        </p:spPr>
        <p:txBody>
          <a:bodyPr/>
          <a:lstStyle/>
          <a:p>
            <a:pPr marL="0" marR="0">
              <a:lnSpc>
                <a:spcPct val="107000"/>
              </a:lnSpc>
              <a:spcBef>
                <a:spcPts val="0"/>
              </a:spcBef>
              <a:spcAft>
                <a:spcPts val="800"/>
              </a:spcAft>
            </a:pPr>
            <a:endParaRPr lang="en-US" sz="1100" kern="100" dirty="0">
              <a:effectLst/>
              <a:latin typeface="+mn-lt"/>
              <a:ea typeface="Aptos" panose="020B0004020202020204" pitchFamily="34"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24F37079-543F-689C-76B5-8B1D7C36C509}"/>
              </a:ext>
            </a:extLst>
          </p:cNvPr>
          <p:cNvSpPr>
            <a:spLocks noGrp="1"/>
          </p:cNvSpPr>
          <p:nvPr>
            <p:ph type="sldNum" sz="quarter" idx="5"/>
          </p:nvPr>
        </p:nvSpPr>
        <p:spPr/>
        <p:txBody>
          <a:bodyPr/>
          <a:lstStyle/>
          <a:p>
            <a:fld id="{0774CC61-75B7-46F6-BA45-9BF2DABB1A36}" type="slidenum">
              <a:rPr lang="en-US" smtClean="0"/>
              <a:t>5</a:t>
            </a:fld>
            <a:endParaRPr lang="en-US" dirty="0"/>
          </a:p>
        </p:txBody>
      </p:sp>
    </p:spTree>
    <p:extLst>
      <p:ext uri="{BB962C8B-B14F-4D97-AF65-F5344CB8AC3E}">
        <p14:creationId xmlns:p14="http://schemas.microsoft.com/office/powerpoint/2010/main" val="19666370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3DC520-2BC6-3FD7-F58E-511F2F0BEC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477804-B0C1-AEEA-205F-2EB5ABEBCF0C}"/>
              </a:ext>
            </a:extLst>
          </p:cNvPr>
          <p:cNvSpPr>
            <a:spLocks noGrp="1" noRot="1" noChangeAspect="1"/>
          </p:cNvSpPr>
          <p:nvPr>
            <p:ph type="sldImg"/>
          </p:nvPr>
        </p:nvSpPr>
        <p:spPr>
          <a:xfrm>
            <a:off x="758825" y="468313"/>
            <a:ext cx="5575300" cy="3136900"/>
          </a:xfrm>
        </p:spPr>
      </p:sp>
      <p:sp>
        <p:nvSpPr>
          <p:cNvPr id="3" name="Notes Placeholder 2">
            <a:extLst>
              <a:ext uri="{FF2B5EF4-FFF2-40B4-BE49-F238E27FC236}">
                <a16:creationId xmlns:a16="http://schemas.microsoft.com/office/drawing/2014/main" id="{8BF59599-EEB0-8CB7-C630-C77D86F3C9C5}"/>
              </a:ext>
            </a:extLst>
          </p:cNvPr>
          <p:cNvSpPr>
            <a:spLocks noGrp="1"/>
          </p:cNvSpPr>
          <p:nvPr>
            <p:ph type="body" idx="1"/>
          </p:nvPr>
        </p:nvSpPr>
        <p:spPr>
          <a:xfrm>
            <a:off x="304800" y="3605213"/>
            <a:ext cx="6703774" cy="5660706"/>
          </a:xfrm>
        </p:spPr>
        <p:txBody>
          <a:bodyPr/>
          <a:lstStyle/>
          <a:p>
            <a:r>
              <a:rPr lang="en-US" dirty="0">
                <a:highlight>
                  <a:srgbClr val="FFFF00"/>
                </a:highlight>
              </a:rPr>
              <a:t>STEPHANIE</a:t>
            </a:r>
          </a:p>
          <a:p>
            <a:endParaRPr lang="en-US" dirty="0">
              <a:highlight>
                <a:srgbClr val="FFFF00"/>
              </a:highlight>
            </a:endParaRPr>
          </a:p>
        </p:txBody>
      </p:sp>
      <p:sp>
        <p:nvSpPr>
          <p:cNvPr id="4" name="Slide Number Placeholder 3">
            <a:extLst>
              <a:ext uri="{FF2B5EF4-FFF2-40B4-BE49-F238E27FC236}">
                <a16:creationId xmlns:a16="http://schemas.microsoft.com/office/drawing/2014/main" id="{50399511-3E78-E01E-B8D2-A169566F5B2A}"/>
              </a:ext>
            </a:extLst>
          </p:cNvPr>
          <p:cNvSpPr>
            <a:spLocks noGrp="1"/>
          </p:cNvSpPr>
          <p:nvPr>
            <p:ph type="sldNum" sz="quarter" idx="5"/>
          </p:nvPr>
        </p:nvSpPr>
        <p:spPr/>
        <p:txBody>
          <a:bodyPr/>
          <a:lstStyle/>
          <a:p>
            <a:fld id="{0774CC61-75B7-46F6-BA45-9BF2DABB1A36}" type="slidenum">
              <a:rPr lang="en-US" smtClean="0"/>
              <a:t>6</a:t>
            </a:fld>
            <a:endParaRPr lang="en-US" dirty="0"/>
          </a:p>
        </p:txBody>
      </p:sp>
    </p:spTree>
    <p:extLst>
      <p:ext uri="{BB962C8B-B14F-4D97-AF65-F5344CB8AC3E}">
        <p14:creationId xmlns:p14="http://schemas.microsoft.com/office/powerpoint/2010/main" val="40320599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51C7E-DA8E-EE43-49E3-CE1D077A2E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76400C-C268-14BC-5B7B-B4F5845D5C2C}"/>
              </a:ext>
            </a:extLst>
          </p:cNvPr>
          <p:cNvSpPr>
            <a:spLocks noGrp="1" noRot="1" noChangeAspect="1"/>
          </p:cNvSpPr>
          <p:nvPr>
            <p:ph type="sldImg"/>
          </p:nvPr>
        </p:nvSpPr>
        <p:spPr>
          <a:xfrm>
            <a:off x="758825" y="468313"/>
            <a:ext cx="5575300" cy="3136900"/>
          </a:xfrm>
        </p:spPr>
      </p:sp>
      <p:sp>
        <p:nvSpPr>
          <p:cNvPr id="3" name="Notes Placeholder 2">
            <a:extLst>
              <a:ext uri="{FF2B5EF4-FFF2-40B4-BE49-F238E27FC236}">
                <a16:creationId xmlns:a16="http://schemas.microsoft.com/office/drawing/2014/main" id="{4F08FCAE-1B4C-4939-6165-19AB897F6B01}"/>
              </a:ext>
            </a:extLst>
          </p:cNvPr>
          <p:cNvSpPr>
            <a:spLocks noGrp="1"/>
          </p:cNvSpPr>
          <p:nvPr>
            <p:ph type="body" idx="1"/>
          </p:nvPr>
        </p:nvSpPr>
        <p:spPr>
          <a:xfrm>
            <a:off x="304800" y="3605213"/>
            <a:ext cx="6703774" cy="5660706"/>
          </a:xfrm>
        </p:spPr>
        <p:txBody>
          <a:bodyPr/>
          <a:lstStyle/>
          <a:p>
            <a:r>
              <a:rPr lang="en-US" dirty="0">
                <a:highlight>
                  <a:srgbClr val="FFFF00"/>
                </a:highlight>
              </a:rPr>
              <a:t>STEPHANIE</a:t>
            </a:r>
          </a:p>
          <a:p>
            <a:endParaRPr lang="en-US" dirty="0">
              <a:highlight>
                <a:srgbClr val="FFFF00"/>
              </a:highlight>
            </a:endParaRPr>
          </a:p>
        </p:txBody>
      </p:sp>
      <p:sp>
        <p:nvSpPr>
          <p:cNvPr id="4" name="Slide Number Placeholder 3">
            <a:extLst>
              <a:ext uri="{FF2B5EF4-FFF2-40B4-BE49-F238E27FC236}">
                <a16:creationId xmlns:a16="http://schemas.microsoft.com/office/drawing/2014/main" id="{B34BDDC7-30E1-A0DB-5123-460937AB048B}"/>
              </a:ext>
            </a:extLst>
          </p:cNvPr>
          <p:cNvSpPr>
            <a:spLocks noGrp="1"/>
          </p:cNvSpPr>
          <p:nvPr>
            <p:ph type="sldNum" sz="quarter" idx="5"/>
          </p:nvPr>
        </p:nvSpPr>
        <p:spPr/>
        <p:txBody>
          <a:bodyPr/>
          <a:lstStyle/>
          <a:p>
            <a:fld id="{0774CC61-75B7-46F6-BA45-9BF2DABB1A36}" type="slidenum">
              <a:rPr lang="en-US" smtClean="0"/>
              <a:t>7</a:t>
            </a:fld>
            <a:endParaRPr lang="en-US" dirty="0"/>
          </a:p>
        </p:txBody>
      </p:sp>
    </p:spTree>
    <p:extLst>
      <p:ext uri="{BB962C8B-B14F-4D97-AF65-F5344CB8AC3E}">
        <p14:creationId xmlns:p14="http://schemas.microsoft.com/office/powerpoint/2010/main" val="6205188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NICOLE</a:t>
            </a:r>
          </a:p>
          <a:p>
            <a:endParaRPr lang="en-US" dirty="0"/>
          </a:p>
        </p:txBody>
      </p:sp>
      <p:sp>
        <p:nvSpPr>
          <p:cNvPr id="4" name="Slide Number Placeholder 3"/>
          <p:cNvSpPr>
            <a:spLocks noGrp="1"/>
          </p:cNvSpPr>
          <p:nvPr>
            <p:ph type="sldNum" sz="quarter" idx="5"/>
          </p:nvPr>
        </p:nvSpPr>
        <p:spPr/>
        <p:txBody>
          <a:bodyPr/>
          <a:lstStyle/>
          <a:p>
            <a:fld id="{0774CC61-75B7-46F6-BA45-9BF2DABB1A36}" type="slidenum">
              <a:rPr lang="en-US" smtClean="0"/>
              <a:t>8</a:t>
            </a:fld>
            <a:endParaRPr lang="en-US" dirty="0"/>
          </a:p>
        </p:txBody>
      </p:sp>
    </p:spTree>
    <p:extLst>
      <p:ext uri="{BB962C8B-B14F-4D97-AF65-F5344CB8AC3E}">
        <p14:creationId xmlns:p14="http://schemas.microsoft.com/office/powerpoint/2010/main" val="27869270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C043D-A63D-6E7F-7601-EB07E99B8B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6239C4-FC3A-5FA1-DE3C-4A83074EC20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6F06CB-9FE2-61EB-4F95-B33C76F05315}"/>
              </a:ext>
            </a:extLst>
          </p:cNvPr>
          <p:cNvSpPr>
            <a:spLocks noGrp="1"/>
          </p:cNvSpPr>
          <p:nvPr>
            <p:ph type="body" idx="1"/>
          </p:nvPr>
        </p:nvSpPr>
        <p:spPr/>
        <p:txBody>
          <a:bodyPr/>
          <a:lstStyle/>
          <a:p>
            <a:r>
              <a:rPr lang="en-US" dirty="0"/>
              <a:t>NICOLE</a:t>
            </a:r>
          </a:p>
          <a:p>
            <a:endParaRPr lang="en-US"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1" dirty="0">
                <a:solidFill>
                  <a:srgbClr val="FF0000"/>
                </a:solidFill>
              </a:rPr>
              <a:t>Peer Review: Reminder, seen several come through that list the teaching that was done, which is already in the dossier, but we need a direct analysis of the instruction. Template has been used. </a:t>
            </a:r>
            <a:r>
              <a:rPr lang="en-US" sz="1200" dirty="0">
                <a:latin typeface="Aptos" panose="020B0004020202020204" pitchFamily="34" charset="0"/>
              </a:rPr>
              <a:t>If actual classroom teaching happened, analysis of classroom teaching, as well as an assessment of teaching materials, assignments, and examinations can be discussed as well.</a:t>
            </a:r>
          </a:p>
          <a:p>
            <a:pPr>
              <a:buNone/>
            </a:pPr>
            <a:r>
              <a:rPr lang="en-US" sz="1200" dirty="0">
                <a:latin typeface="Aptos" panose="020B0004020202020204" pitchFamily="34" charset="0"/>
              </a:rPr>
              <a:t>UCD 220 ev</a:t>
            </a:r>
            <a:r>
              <a:rPr lang="en-US" dirty="0">
                <a:effectLst/>
                <a:latin typeface="-apple-system"/>
              </a:rPr>
              <a:t>aluation by department or other campus colleagues should assess the course’s scholarly content and the apparent effectiveness of classroom instruction, and should also evaluate teaching materials such as course syllabi, websites, other online resources, exams, lecture notes, study guides and assigned readings</a:t>
            </a:r>
          </a:p>
          <a:p>
            <a:pPr>
              <a:buNone/>
            </a:pPr>
            <a:r>
              <a:rPr lang="en-US" dirty="0">
                <a:effectLst/>
                <a:latin typeface="-apple-system"/>
              </a:rPr>
              <a:t> </a:t>
            </a:r>
            <a:endParaRPr lang="en-US" sz="1200" dirty="0">
              <a:latin typeface="Aptos" panose="020B0004020202020204" pitchFamily="34" charset="0"/>
            </a:endParaRPr>
          </a:p>
        </p:txBody>
      </p:sp>
      <p:sp>
        <p:nvSpPr>
          <p:cNvPr id="4" name="Slide Number Placeholder 3">
            <a:extLst>
              <a:ext uri="{FF2B5EF4-FFF2-40B4-BE49-F238E27FC236}">
                <a16:creationId xmlns:a16="http://schemas.microsoft.com/office/drawing/2014/main" id="{7D3FE59A-DF8E-874B-DFE3-9C70DA47E73C}"/>
              </a:ext>
            </a:extLst>
          </p:cNvPr>
          <p:cNvSpPr>
            <a:spLocks noGrp="1"/>
          </p:cNvSpPr>
          <p:nvPr>
            <p:ph type="sldNum" sz="quarter" idx="5"/>
          </p:nvPr>
        </p:nvSpPr>
        <p:spPr/>
        <p:txBody>
          <a:bodyPr/>
          <a:lstStyle/>
          <a:p>
            <a:fld id="{0774CC61-75B7-46F6-BA45-9BF2DABB1A36}" type="slidenum">
              <a:rPr lang="en-US" smtClean="0"/>
              <a:t>9</a:t>
            </a:fld>
            <a:endParaRPr lang="en-US" dirty="0"/>
          </a:p>
        </p:txBody>
      </p:sp>
    </p:spTree>
    <p:extLst>
      <p:ext uri="{BB962C8B-B14F-4D97-AF65-F5344CB8AC3E}">
        <p14:creationId xmlns:p14="http://schemas.microsoft.com/office/powerpoint/2010/main" val="2072758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164072" y="894666"/>
            <a:ext cx="9863855" cy="836294"/>
          </a:xfrm>
          <a:prstGeom prst="rect">
            <a:avLst/>
          </a:prstGeom>
        </p:spPr>
        <p:txBody>
          <a:bodyPr wrap="square" lIns="0" tIns="0" rIns="0" bIns="0">
            <a:spAutoFit/>
          </a:bodyPr>
          <a:lstStyle>
            <a:lvl1pPr>
              <a:defRPr sz="2800" b="1" i="0">
                <a:solidFill>
                  <a:srgbClr val="1A3E68"/>
                </a:solidFill>
                <a:latin typeface="Verdana"/>
                <a:cs typeface="Verdana"/>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A9428B72-BEA6-4FFB-A011-35364C008511}" type="datetime1">
              <a:rPr lang="en-US" smtClean="0"/>
              <a:t>9/30/2025</a:t>
            </a:fld>
            <a:endParaRPr lang="en-US" dirty="0"/>
          </a:p>
        </p:txBody>
      </p:sp>
      <p:sp>
        <p:nvSpPr>
          <p:cNvPr id="6" name="Holder 6"/>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extLst>
      <p:ext uri="{BB962C8B-B14F-4D97-AF65-F5344CB8AC3E}">
        <p14:creationId xmlns:p14="http://schemas.microsoft.com/office/powerpoint/2010/main" val="1372360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sz="1800" b="0" i="0">
                <a:solidFill>
                  <a:srgbClr val="555558"/>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FD8A4759-42AA-4592-90E6-54507E11D653}" type="datetime1">
              <a:rPr lang="en-US" smtClean="0"/>
              <a:t>9/30/2025</a:t>
            </a:fld>
            <a:endParaRPr lang="en-US" dirty="0"/>
          </a:p>
        </p:txBody>
      </p:sp>
      <p:sp>
        <p:nvSpPr>
          <p:cNvPr id="6" name="Holder 6"/>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extLst>
      <p:ext uri="{BB962C8B-B14F-4D97-AF65-F5344CB8AC3E}">
        <p14:creationId xmlns:p14="http://schemas.microsoft.com/office/powerpoint/2010/main" val="3249792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Calibri Light"/>
                <a:cs typeface="Calibri Ligh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6EB97952-D8FB-4FFE-970B-B770E056E3D8}" type="datetime1">
              <a:rPr lang="en-US" smtClean="0"/>
              <a:t>9/30/2025</a:t>
            </a:fld>
            <a:endParaRPr lang="en-US" dirty="0"/>
          </a:p>
        </p:txBody>
      </p:sp>
      <p:sp>
        <p:nvSpPr>
          <p:cNvPr id="7" name="Holder 7"/>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extLst>
      <p:ext uri="{BB962C8B-B14F-4D97-AF65-F5344CB8AC3E}">
        <p14:creationId xmlns:p14="http://schemas.microsoft.com/office/powerpoint/2010/main" val="2114424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000" b="0" i="0">
                <a:solidFill>
                  <a:schemeClr val="bg1"/>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28D255F0-D8C5-41FF-97AF-C0CF308CEBD9}" type="datetime1">
              <a:rPr lang="en-US" smtClean="0"/>
              <a:t>9/30/2025</a:t>
            </a:fld>
            <a:endParaRPr lang="en-US" dirty="0"/>
          </a:p>
        </p:txBody>
      </p:sp>
      <p:sp>
        <p:nvSpPr>
          <p:cNvPr id="5" name="Holder 5"/>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extLst>
      <p:ext uri="{BB962C8B-B14F-4D97-AF65-F5344CB8AC3E}">
        <p14:creationId xmlns:p14="http://schemas.microsoft.com/office/powerpoint/2010/main" val="2634872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3D49AA63-CBAE-4F67-A75C-ADCA6976C1BE}" type="datetime1">
              <a:rPr lang="en-US" smtClean="0"/>
              <a:t>9/30/2025</a:t>
            </a:fld>
            <a:endParaRPr lang="en-US" dirty="0"/>
          </a:p>
        </p:txBody>
      </p:sp>
      <p:sp>
        <p:nvSpPr>
          <p:cNvPr id="4" name="Holder 4"/>
          <p:cNvSpPr>
            <a:spLocks noGrp="1"/>
          </p:cNvSpPr>
          <p:nvPr>
            <p:ph type="sldNum" sz="quarter" idx="7"/>
          </p:nvPr>
        </p:nvSpPr>
        <p:spPr/>
        <p:txBody>
          <a:bodyPr lIns="0" tIns="0" rIns="0" bIns="0"/>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extLst>
      <p:ext uri="{BB962C8B-B14F-4D97-AF65-F5344CB8AC3E}">
        <p14:creationId xmlns:p14="http://schemas.microsoft.com/office/powerpoint/2010/main" val="1601957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p>
        </p:txBody>
      </p:sp>
      <p:sp>
        <p:nvSpPr>
          <p:cNvPr id="3" name="Date Placeholder 2"/>
          <p:cNvSpPr>
            <a:spLocks noGrp="1"/>
          </p:cNvSpPr>
          <p:nvPr>
            <p:ph type="dt" sz="half" idx="10"/>
          </p:nvPr>
        </p:nvSpPr>
        <p:spPr/>
        <p:txBody>
          <a:bodyPr/>
          <a:lstStyle/>
          <a:p>
            <a:fld id="{EF86E2C2-BE26-4D75-A2CF-DB82DDB93DED}" type="datetime1">
              <a:rPr lang="en-US" noProof="0" smtClean="0"/>
              <a:t>9/30/2025</a:t>
            </a:fld>
            <a:endParaRPr lang="en-US" noProof="0" dirty="0"/>
          </a:p>
        </p:txBody>
      </p:sp>
      <p:sp>
        <p:nvSpPr>
          <p:cNvPr id="4" name="Footer Placeholder 3"/>
          <p:cNvSpPr>
            <a:spLocks noGrp="1"/>
          </p:cNvSpPr>
          <p:nvPr>
            <p:ph type="ftr" sz="quarter" idx="11"/>
          </p:nvPr>
        </p:nvSpPr>
        <p:spPr/>
        <p:txBody>
          <a:bodyPr/>
          <a:lstStyle/>
          <a:p>
            <a:endParaRPr lang="en-US" noProof="0" dirty="0"/>
          </a:p>
        </p:txBody>
      </p:sp>
      <p:sp>
        <p:nvSpPr>
          <p:cNvPr id="5" name="Slide Number Placeholder 4"/>
          <p:cNvSpPr>
            <a:spLocks noGrp="1"/>
          </p:cNvSpPr>
          <p:nvPr>
            <p:ph type="sldNum" sz="quarter" idx="12"/>
          </p:nvPr>
        </p:nvSpPr>
        <p:spPr/>
        <p:txBody>
          <a:bodyPr/>
          <a:lstStyle/>
          <a:p>
            <a:fld id="{9FF96B15-8338-45D5-A943-561235072D66}" type="slidenum">
              <a:rPr lang="en-US" noProof="0" smtClean="0"/>
              <a:t>‹#›</a:t>
            </a:fld>
            <a:endParaRPr lang="en-US" noProof="0" dirty="0"/>
          </a:p>
        </p:txBody>
      </p:sp>
      <p:sp>
        <p:nvSpPr>
          <p:cNvPr id="7" name="Text Placeholder 6">
            <a:extLst>
              <a:ext uri="{FF2B5EF4-FFF2-40B4-BE49-F238E27FC236}">
                <a16:creationId xmlns:a16="http://schemas.microsoft.com/office/drawing/2014/main" id="{575C1B7F-CD73-441E-89FC-46AA9E8B519B}"/>
              </a:ext>
            </a:extLst>
          </p:cNvPr>
          <p:cNvSpPr>
            <a:spLocks noGrp="1"/>
          </p:cNvSpPr>
          <p:nvPr>
            <p:ph type="body" sz="quarter" idx="13"/>
          </p:nvPr>
        </p:nvSpPr>
        <p:spPr>
          <a:xfrm>
            <a:off x="1764150" y="2406650"/>
            <a:ext cx="8663700" cy="3477682"/>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spTree>
    <p:extLst>
      <p:ext uri="{BB962C8B-B14F-4D97-AF65-F5344CB8AC3E}">
        <p14:creationId xmlns:p14="http://schemas.microsoft.com/office/powerpoint/2010/main" val="38260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90500" y="6301740"/>
            <a:ext cx="1207007" cy="556260"/>
          </a:xfrm>
          <a:prstGeom prst="rect">
            <a:avLst/>
          </a:prstGeom>
          <a:blipFill>
            <a:blip r:embed="rId8"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639953" y="1042602"/>
            <a:ext cx="10912093" cy="635000"/>
          </a:xfrm>
          <a:prstGeom prst="rect">
            <a:avLst/>
          </a:prstGeom>
        </p:spPr>
        <p:txBody>
          <a:bodyPr wrap="square" lIns="0" tIns="0" rIns="0" bIns="0">
            <a:spAutoFit/>
          </a:bodyPr>
          <a:lstStyle>
            <a:lvl1pPr>
              <a:defRPr sz="4000" b="0" i="0">
                <a:solidFill>
                  <a:schemeClr val="bg1"/>
                </a:solidFill>
                <a:latin typeface="Calibri Light"/>
                <a:cs typeface="Calibri Light"/>
              </a:defRPr>
            </a:lvl1pPr>
          </a:lstStyle>
          <a:p>
            <a:endParaRPr/>
          </a:p>
        </p:txBody>
      </p:sp>
      <p:sp>
        <p:nvSpPr>
          <p:cNvPr id="3" name="Holder 3"/>
          <p:cNvSpPr>
            <a:spLocks noGrp="1"/>
          </p:cNvSpPr>
          <p:nvPr>
            <p:ph type="body" idx="1"/>
          </p:nvPr>
        </p:nvSpPr>
        <p:spPr>
          <a:xfrm>
            <a:off x="1474970" y="1318579"/>
            <a:ext cx="8295005" cy="2143760"/>
          </a:xfrm>
          <a:prstGeom prst="rect">
            <a:avLst/>
          </a:prstGeom>
        </p:spPr>
        <p:txBody>
          <a:bodyPr wrap="square" lIns="0" tIns="0" rIns="0" bIns="0">
            <a:spAutoFit/>
          </a:bodyPr>
          <a:lstStyle>
            <a:lvl1pPr>
              <a:defRPr sz="1800" b="0" i="0">
                <a:solidFill>
                  <a:srgbClr val="555558"/>
                </a:solidFill>
                <a:latin typeface="Calibri"/>
                <a:cs typeface="Calibri"/>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0545598A-D547-4C15-AD67-093FEDD51D5E}" type="datetime1">
              <a:rPr lang="en-US" smtClean="0"/>
              <a:t>9/30/2025</a:t>
            </a:fld>
            <a:endParaRPr lang="en-US" dirty="0"/>
          </a:p>
        </p:txBody>
      </p:sp>
      <p:sp>
        <p:nvSpPr>
          <p:cNvPr id="6" name="Holder 6"/>
          <p:cNvSpPr>
            <a:spLocks noGrp="1"/>
          </p:cNvSpPr>
          <p:nvPr>
            <p:ph type="sldNum" sz="quarter" idx="7"/>
          </p:nvPr>
        </p:nvSpPr>
        <p:spPr>
          <a:xfrm>
            <a:off x="11698427" y="6483398"/>
            <a:ext cx="231775" cy="182245"/>
          </a:xfrm>
          <a:prstGeom prst="rect">
            <a:avLst/>
          </a:prstGeom>
        </p:spPr>
        <p:txBody>
          <a:bodyPr wrap="square" lIns="0" tIns="0" rIns="0" bIns="0">
            <a:spAutoFit/>
          </a:bodyPr>
          <a:lstStyle>
            <a:lvl1pPr>
              <a:defRPr sz="1100" b="0" i="0">
                <a:solidFill>
                  <a:srgbClr val="1A3E68"/>
                </a:solidFill>
                <a:latin typeface="Arial"/>
                <a:cs typeface="Arial"/>
              </a:defRPr>
            </a:lvl1pPr>
          </a:lstStyle>
          <a:p>
            <a:pPr marL="38100">
              <a:lnSpc>
                <a:spcPct val="100000"/>
              </a:lnSpc>
            </a:pPr>
            <a:fld id="{81D60167-4931-47E6-BA6A-407CBD079E47}" type="slidenum">
              <a:rPr dirty="0"/>
              <a:t>‹#›</a:t>
            </a:fld>
            <a:endParaRPr dirty="0"/>
          </a:p>
        </p:txBody>
      </p:sp>
    </p:spTree>
    <p:extLst>
      <p:ext uri="{BB962C8B-B14F-4D97-AF65-F5344CB8AC3E}">
        <p14:creationId xmlns:p14="http://schemas.microsoft.com/office/powerpoint/2010/main" val="389802021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ucdavis.box.com/s/rmm6mqhvnsjk0khgjdkagq7zbha364aw" TargetMode="External"/><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s://academicaffairs.ucdavis.edu/stead-faculty-search-committee-workshop" TargetMode="External"/><Relationship Id="rId2" Type="http://schemas.openxmlformats.org/officeDocument/2006/relationships/notesSlide" Target="../notesSlides/notesSlide14.xml"/><Relationship Id="rId1" Type="http://schemas.openxmlformats.org/officeDocument/2006/relationships/slideLayout" Target="../slideLayouts/slideLayout6.xml"/><Relationship Id="rId4" Type="http://schemas.openxmlformats.org/officeDocument/2006/relationships/hyperlink" Target="https://health.ucdavis.edu/facultydev/events/upcoming-events.html"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aadocs.ucdavis.edu/your-resources/forms-and-checklists/forms/faculty-recruitment-committee-coi-statement-and-form.pdf"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hyperlink" Target="https://aadocs.ucdavis.edu/your-resources/forms-and-checklists/forms/non-faculty-recruitment-committee-coi-stmt-and-form.pdf"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s://aadocs.ucdavis.edu/your-resources/forms-and-checklists/jr-specialist/junior-specialist-reappointment-checklist.pdf" TargetMode="External"/><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hyperlink" Target="https://aadocs.ucdavis.edu/your-resources/forms-and-checklists/jr-specialist/jr-specialist-promotion-checklist-updated-4-12-2022.pdf"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hyperlink" Target="https://pixabay.com/en/banner-header-question-mark-1090827/" TargetMode="External"/><Relationship Id="rId5" Type="http://schemas.openxmlformats.org/officeDocument/2006/relationships/image" Target="../media/image17.jpg"/><Relationship Id="rId4" Type="http://schemas.openxmlformats.org/officeDocument/2006/relationships/image" Target="../media/image16.svg"/></Relationships>
</file>

<file path=ppt/slides/_rels/slide1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12.sv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1814250" y="6496098"/>
            <a:ext cx="78105" cy="156845"/>
          </a:xfrm>
          <a:prstGeom prst="rect">
            <a:avLst/>
          </a:prstGeom>
        </p:spPr>
        <p:txBody>
          <a:bodyPr vert="horz" wrap="square" lIns="0" tIns="0" rIns="0" bIns="0" rtlCol="0">
            <a:spAutoFit/>
          </a:bodyPr>
          <a:lstStyle/>
          <a:p>
            <a:pPr>
              <a:lnSpc>
                <a:spcPts val="1220"/>
              </a:lnSpc>
            </a:pPr>
            <a:r>
              <a:rPr sz="1100" dirty="0">
                <a:solidFill>
                  <a:srgbClr val="1A3E68"/>
                </a:solidFill>
                <a:latin typeface="Arial"/>
                <a:cs typeface="Arial"/>
              </a:rPr>
              <a:t>1</a:t>
            </a:r>
            <a:endParaRPr sz="1100" dirty="0">
              <a:latin typeface="Arial"/>
              <a:cs typeface="Arial"/>
            </a:endParaRPr>
          </a:p>
        </p:txBody>
      </p:sp>
      <p:sp>
        <p:nvSpPr>
          <p:cNvPr id="3" name="object 3"/>
          <p:cNvSpPr/>
          <p:nvPr/>
        </p:nvSpPr>
        <p:spPr>
          <a:xfrm>
            <a:off x="0" y="3374135"/>
            <a:ext cx="12192000" cy="3484245"/>
          </a:xfrm>
          <a:custGeom>
            <a:avLst/>
            <a:gdLst/>
            <a:ahLst/>
            <a:cxnLst/>
            <a:rect l="l" t="t" r="r" b="b"/>
            <a:pathLst>
              <a:path w="12192000" h="3484245">
                <a:moveTo>
                  <a:pt x="0" y="3483864"/>
                </a:moveTo>
                <a:lnTo>
                  <a:pt x="12192000" y="3483864"/>
                </a:lnTo>
                <a:lnTo>
                  <a:pt x="12192000" y="0"/>
                </a:lnTo>
                <a:lnTo>
                  <a:pt x="0" y="0"/>
                </a:lnTo>
                <a:lnTo>
                  <a:pt x="0" y="3483864"/>
                </a:lnTo>
                <a:close/>
              </a:path>
            </a:pathLst>
          </a:custGeom>
          <a:solidFill>
            <a:srgbClr val="1A3E68"/>
          </a:solidFill>
        </p:spPr>
        <p:txBody>
          <a:bodyPr wrap="square" lIns="0" tIns="0" rIns="0" bIns="0" rtlCol="0"/>
          <a:lstStyle/>
          <a:p>
            <a:endParaRPr dirty="0"/>
          </a:p>
        </p:txBody>
      </p:sp>
      <p:sp>
        <p:nvSpPr>
          <p:cNvPr id="4" name="object 4"/>
          <p:cNvSpPr/>
          <p:nvPr/>
        </p:nvSpPr>
        <p:spPr>
          <a:xfrm>
            <a:off x="409955" y="627888"/>
            <a:ext cx="2401823" cy="1114043"/>
          </a:xfrm>
          <a:prstGeom prst="rect">
            <a:avLst/>
          </a:prstGeom>
          <a:blipFill>
            <a:blip r:embed="rId3" cstate="print"/>
            <a:stretch>
              <a:fillRect/>
            </a:stretch>
          </a:blipFill>
        </p:spPr>
        <p:txBody>
          <a:bodyPr wrap="square" lIns="0" tIns="0" rIns="0" bIns="0" rtlCol="0"/>
          <a:lstStyle/>
          <a:p>
            <a:endParaRPr dirty="0"/>
          </a:p>
        </p:txBody>
      </p:sp>
      <p:sp>
        <p:nvSpPr>
          <p:cNvPr id="5" name="object 5"/>
          <p:cNvSpPr/>
          <p:nvPr/>
        </p:nvSpPr>
        <p:spPr>
          <a:xfrm>
            <a:off x="3395471" y="243836"/>
            <a:ext cx="0" cy="1779905"/>
          </a:xfrm>
          <a:custGeom>
            <a:avLst/>
            <a:gdLst/>
            <a:ahLst/>
            <a:cxnLst/>
            <a:rect l="l" t="t" r="r" b="b"/>
            <a:pathLst>
              <a:path h="1779905">
                <a:moveTo>
                  <a:pt x="0" y="1779625"/>
                </a:moveTo>
                <a:lnTo>
                  <a:pt x="0" y="0"/>
                </a:lnTo>
              </a:path>
            </a:pathLst>
          </a:custGeom>
          <a:ln w="6350">
            <a:solidFill>
              <a:srgbClr val="DEAA00"/>
            </a:solidFill>
          </a:ln>
        </p:spPr>
        <p:txBody>
          <a:bodyPr wrap="square" lIns="0" tIns="0" rIns="0" bIns="0" rtlCol="0"/>
          <a:lstStyle/>
          <a:p>
            <a:endParaRPr dirty="0"/>
          </a:p>
        </p:txBody>
      </p:sp>
      <p:sp>
        <p:nvSpPr>
          <p:cNvPr id="6" name="object 6"/>
          <p:cNvSpPr/>
          <p:nvPr/>
        </p:nvSpPr>
        <p:spPr>
          <a:xfrm>
            <a:off x="3395471" y="243833"/>
            <a:ext cx="0" cy="2413000"/>
          </a:xfrm>
          <a:custGeom>
            <a:avLst/>
            <a:gdLst/>
            <a:ahLst/>
            <a:cxnLst/>
            <a:rect l="l" t="t" r="r" b="b"/>
            <a:pathLst>
              <a:path h="2413000">
                <a:moveTo>
                  <a:pt x="0" y="2412466"/>
                </a:moveTo>
                <a:lnTo>
                  <a:pt x="0" y="0"/>
                </a:lnTo>
              </a:path>
            </a:pathLst>
          </a:custGeom>
          <a:ln w="6350">
            <a:solidFill>
              <a:srgbClr val="DEAA00"/>
            </a:solidFill>
          </a:ln>
        </p:spPr>
        <p:txBody>
          <a:bodyPr wrap="square" lIns="0" tIns="0" rIns="0" bIns="0" rtlCol="0"/>
          <a:lstStyle/>
          <a:p>
            <a:endParaRPr dirty="0"/>
          </a:p>
        </p:txBody>
      </p:sp>
      <p:sp>
        <p:nvSpPr>
          <p:cNvPr id="7" name="object 7"/>
          <p:cNvSpPr/>
          <p:nvPr/>
        </p:nvSpPr>
        <p:spPr>
          <a:xfrm>
            <a:off x="0" y="2804160"/>
            <a:ext cx="12192000" cy="570230"/>
          </a:xfrm>
          <a:custGeom>
            <a:avLst/>
            <a:gdLst/>
            <a:ahLst/>
            <a:cxnLst/>
            <a:rect l="l" t="t" r="r" b="b"/>
            <a:pathLst>
              <a:path w="12192000" h="570229">
                <a:moveTo>
                  <a:pt x="0" y="569976"/>
                </a:moveTo>
                <a:lnTo>
                  <a:pt x="12192000" y="569976"/>
                </a:lnTo>
                <a:lnTo>
                  <a:pt x="12192000" y="0"/>
                </a:lnTo>
                <a:lnTo>
                  <a:pt x="0" y="0"/>
                </a:lnTo>
                <a:lnTo>
                  <a:pt x="0" y="569976"/>
                </a:lnTo>
                <a:close/>
              </a:path>
            </a:pathLst>
          </a:custGeom>
          <a:solidFill>
            <a:srgbClr val="DEAA00"/>
          </a:solidFill>
        </p:spPr>
        <p:txBody>
          <a:bodyPr wrap="square" lIns="0" tIns="0" rIns="0" bIns="0" rtlCol="0"/>
          <a:lstStyle/>
          <a:p>
            <a:endParaRPr dirty="0"/>
          </a:p>
        </p:txBody>
      </p:sp>
      <p:sp>
        <p:nvSpPr>
          <p:cNvPr id="8" name="object 8"/>
          <p:cNvSpPr txBox="1">
            <a:spLocks noGrp="1"/>
          </p:cNvSpPr>
          <p:nvPr>
            <p:ph type="ctrTitle"/>
          </p:nvPr>
        </p:nvSpPr>
        <p:spPr>
          <a:xfrm>
            <a:off x="1164072" y="894666"/>
            <a:ext cx="10265923" cy="832920"/>
          </a:xfrm>
          <a:prstGeom prst="rect">
            <a:avLst/>
          </a:prstGeom>
        </p:spPr>
        <p:txBody>
          <a:bodyPr vert="horz" wrap="square" lIns="0" tIns="12065" rIns="0" bIns="0" rtlCol="0">
            <a:spAutoFit/>
          </a:bodyPr>
          <a:lstStyle/>
          <a:p>
            <a:pPr marL="3485515" algn="ctr">
              <a:lnSpc>
                <a:spcPts val="3195"/>
              </a:lnSpc>
            </a:pPr>
            <a:r>
              <a:rPr lang="en-US" spc="-5" dirty="0"/>
              <a:t>Academic Personnel</a:t>
            </a:r>
            <a:br>
              <a:rPr lang="en-US" spc="-5" dirty="0"/>
            </a:br>
            <a:r>
              <a:rPr lang="en-US" spc="-5" dirty="0"/>
              <a:t>Monthly Information Session</a:t>
            </a:r>
            <a:endParaRPr spc="-5" dirty="0"/>
          </a:p>
        </p:txBody>
      </p:sp>
      <p:sp>
        <p:nvSpPr>
          <p:cNvPr id="9" name="object 9"/>
          <p:cNvSpPr txBox="1"/>
          <p:nvPr/>
        </p:nvSpPr>
        <p:spPr>
          <a:xfrm>
            <a:off x="838200" y="5334000"/>
            <a:ext cx="8839973" cy="1069524"/>
          </a:xfrm>
          <a:prstGeom prst="rect">
            <a:avLst/>
          </a:prstGeom>
        </p:spPr>
        <p:txBody>
          <a:bodyPr vert="horz" wrap="square" lIns="0" tIns="12700" rIns="0" bIns="0" rtlCol="0">
            <a:spAutoFit/>
          </a:bodyPr>
          <a:lstStyle/>
          <a:p>
            <a:pPr marL="12700">
              <a:lnSpc>
                <a:spcPct val="100000"/>
              </a:lnSpc>
              <a:spcBef>
                <a:spcPts val="100"/>
              </a:spcBef>
            </a:pPr>
            <a:r>
              <a:rPr sz="2800" spc="-5" dirty="0">
                <a:solidFill>
                  <a:srgbClr val="FFFFFF"/>
                </a:solidFill>
                <a:latin typeface="Verdana"/>
                <a:cs typeface="Verdana"/>
              </a:rPr>
              <a:t>Presented </a:t>
            </a:r>
            <a:r>
              <a:rPr sz="2800" dirty="0">
                <a:solidFill>
                  <a:srgbClr val="FFFFFF"/>
                </a:solidFill>
                <a:latin typeface="Verdana"/>
                <a:cs typeface="Verdana"/>
              </a:rPr>
              <a:t>by the </a:t>
            </a:r>
            <a:r>
              <a:rPr sz="2800" spc="-10" dirty="0">
                <a:solidFill>
                  <a:srgbClr val="FFFFFF"/>
                </a:solidFill>
                <a:latin typeface="Verdana"/>
                <a:cs typeface="Verdana"/>
              </a:rPr>
              <a:t>Office </a:t>
            </a:r>
            <a:r>
              <a:rPr sz="2800" spc="-5" dirty="0">
                <a:solidFill>
                  <a:srgbClr val="FFFFFF"/>
                </a:solidFill>
                <a:latin typeface="Verdana"/>
                <a:cs typeface="Verdana"/>
              </a:rPr>
              <a:t>of Academic</a:t>
            </a:r>
            <a:r>
              <a:rPr sz="2800" spc="75" dirty="0">
                <a:solidFill>
                  <a:srgbClr val="FFFFFF"/>
                </a:solidFill>
                <a:latin typeface="Verdana"/>
                <a:cs typeface="Verdana"/>
              </a:rPr>
              <a:t> </a:t>
            </a:r>
            <a:r>
              <a:rPr sz="2800" spc="-10" dirty="0">
                <a:solidFill>
                  <a:srgbClr val="FFFFFF"/>
                </a:solidFill>
                <a:latin typeface="Verdana"/>
                <a:cs typeface="Verdana"/>
              </a:rPr>
              <a:t>Personnel</a:t>
            </a:r>
            <a:endParaRPr sz="2800" dirty="0">
              <a:latin typeface="Verdana"/>
              <a:cs typeface="Verdana"/>
            </a:endParaRPr>
          </a:p>
          <a:p>
            <a:pPr marL="12700">
              <a:lnSpc>
                <a:spcPct val="100000"/>
              </a:lnSpc>
              <a:spcBef>
                <a:spcPts val="980"/>
              </a:spcBef>
            </a:pPr>
            <a:r>
              <a:rPr lang="en-US" sz="1200" spc="-5" dirty="0">
                <a:solidFill>
                  <a:srgbClr val="FFFFFF"/>
                </a:solidFill>
                <a:latin typeface="Verdana"/>
                <a:cs typeface="Verdana"/>
              </a:rPr>
              <a:t>Stephanie Celestin, Nicole Steele, Lisa Reevesman, Amy Edwards</a:t>
            </a:r>
          </a:p>
          <a:p>
            <a:pPr marL="12700">
              <a:lnSpc>
                <a:spcPct val="100000"/>
              </a:lnSpc>
              <a:spcBef>
                <a:spcPts val="980"/>
              </a:spcBef>
            </a:pPr>
            <a:r>
              <a:rPr lang="en-US" sz="1200" spc="-5" dirty="0">
                <a:solidFill>
                  <a:srgbClr val="FFFFFF"/>
                </a:solidFill>
                <a:latin typeface="Verdana"/>
                <a:cs typeface="Verdana"/>
              </a:rPr>
              <a:t>September 30, 2025</a:t>
            </a:r>
            <a:endParaRPr sz="1200" dirty="0">
              <a:latin typeface="Verdana"/>
              <a:cs typeface="Verdana"/>
            </a:endParaRPr>
          </a:p>
        </p:txBody>
      </p:sp>
      <p:sp>
        <p:nvSpPr>
          <p:cNvPr id="10" name="Slide Number Placeholder 9">
            <a:extLst>
              <a:ext uri="{FF2B5EF4-FFF2-40B4-BE49-F238E27FC236}">
                <a16:creationId xmlns:a16="http://schemas.microsoft.com/office/drawing/2014/main" id="{215F2BD0-5DDB-0CC9-5BE2-193C5F8CC751}"/>
              </a:ext>
            </a:extLst>
          </p:cNvPr>
          <p:cNvSpPr>
            <a:spLocks noGrp="1"/>
          </p:cNvSpPr>
          <p:nvPr>
            <p:ph type="sldNum" sz="quarter" idx="7"/>
          </p:nvPr>
        </p:nvSpPr>
        <p:spPr/>
        <p:txBody>
          <a:bodyPr/>
          <a:lstStyle/>
          <a:p>
            <a:pPr marL="38100">
              <a:lnSpc>
                <a:spcPct val="100000"/>
              </a:lnSpc>
            </a:pPr>
            <a:fld id="{81D60167-4931-47E6-BA6A-407CBD079E47}" type="slidenum">
              <a:rPr lang="en-US" smtClean="0"/>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1B770-8D16-F6E3-D2DB-F01792E0448A}"/>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BC451902-277C-E7C1-8D04-BDEC81F916E2}"/>
              </a:ext>
            </a:extLst>
          </p:cNvPr>
          <p:cNvSpPr/>
          <p:nvPr/>
        </p:nvSpPr>
        <p:spPr>
          <a:xfrm>
            <a:off x="0" y="47818"/>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EAD2F417-2122-A4AF-B5C1-F72936E9AB83}"/>
              </a:ext>
            </a:extLst>
          </p:cNvPr>
          <p:cNvSpPr txBox="1"/>
          <p:nvPr/>
        </p:nvSpPr>
        <p:spPr>
          <a:xfrm>
            <a:off x="457200" y="296090"/>
            <a:ext cx="11180618"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2025-2026 Academic Advancements - Reminders</a:t>
            </a:r>
          </a:p>
        </p:txBody>
      </p:sp>
      <p:sp>
        <p:nvSpPr>
          <p:cNvPr id="4" name="TextBox 3">
            <a:extLst>
              <a:ext uri="{FF2B5EF4-FFF2-40B4-BE49-F238E27FC236}">
                <a16:creationId xmlns:a16="http://schemas.microsoft.com/office/drawing/2014/main" id="{BF53A046-F92B-9D04-B5AD-8340177CD4D4}"/>
              </a:ext>
            </a:extLst>
          </p:cNvPr>
          <p:cNvSpPr txBox="1"/>
          <p:nvPr/>
        </p:nvSpPr>
        <p:spPr>
          <a:xfrm>
            <a:off x="500138" y="1385750"/>
            <a:ext cx="11314176" cy="4708981"/>
          </a:xfrm>
          <a:prstGeom prst="rect">
            <a:avLst/>
          </a:prstGeom>
          <a:noFill/>
        </p:spPr>
        <p:txBody>
          <a:bodyPr wrap="square">
            <a:spAutoFit/>
          </a:bodyPr>
          <a:lstStyle/>
          <a:p>
            <a:pPr marL="285750" indent="-285750">
              <a:buFont typeface="Wingdings" panose="05000000000000000000" pitchFamily="2" charset="2"/>
              <a:buChar char="Ø"/>
            </a:pPr>
            <a:r>
              <a:rPr lang="en-US" sz="2000" u="sng" dirty="0">
                <a:latin typeface="Aptos" panose="020B0004020202020204" pitchFamily="34" charset="0"/>
              </a:rPr>
              <a:t>Honors and Awards</a:t>
            </a:r>
            <a:r>
              <a:rPr lang="en-US" sz="2000" dirty="0">
                <a:latin typeface="Aptos" panose="020B0004020202020204" pitchFamily="34" charset="0"/>
              </a:rPr>
              <a:t>: Reminder that candidates are expected to provide the 1) name of the organization conferring the award, 2) the reason for the receipt of the award, 3) the award’s professional significance, 4) the year the award was received, 5) link to the award, </a:t>
            </a:r>
            <a:r>
              <a:rPr lang="en-US" sz="2000" b="1" dirty="0">
                <a:latin typeface="Aptos" panose="020B0004020202020204" pitchFamily="34" charset="0"/>
              </a:rPr>
              <a:t>if</a:t>
            </a:r>
            <a:r>
              <a:rPr lang="en-US" sz="2000" dirty="0">
                <a:latin typeface="Aptos" panose="020B0004020202020204" pitchFamily="34" charset="0"/>
              </a:rPr>
              <a:t> </a:t>
            </a:r>
            <a:r>
              <a:rPr lang="en-US" sz="2000" b="1" dirty="0">
                <a:latin typeface="Aptos" panose="020B0004020202020204" pitchFamily="34" charset="0"/>
              </a:rPr>
              <a:t>available (recommend adding “link not available”, if none).</a:t>
            </a:r>
          </a:p>
          <a:p>
            <a:endParaRPr lang="en-US" sz="2000" dirty="0">
              <a:latin typeface="Aptos" panose="020B0004020202020204" pitchFamily="34" charset="0"/>
            </a:endParaRPr>
          </a:p>
          <a:p>
            <a:pPr marL="285750" indent="-285750">
              <a:buFont typeface="Wingdings" panose="05000000000000000000" pitchFamily="2" charset="2"/>
              <a:buChar char="Ø"/>
            </a:pPr>
            <a:endParaRPr lang="en-US" sz="2000" dirty="0">
              <a:latin typeface="Aptos" panose="020B0004020202020204" pitchFamily="34" charset="0"/>
            </a:endParaRPr>
          </a:p>
          <a:p>
            <a:pPr marL="285750" indent="-285750">
              <a:buFont typeface="Wingdings" panose="05000000000000000000" pitchFamily="2" charset="2"/>
              <a:buChar char="Ø"/>
            </a:pPr>
            <a:r>
              <a:rPr lang="en-US" sz="2000" u="sng" dirty="0">
                <a:latin typeface="Aptos" panose="020B0004020202020204" pitchFamily="34" charset="0"/>
              </a:rPr>
              <a:t>Grants and Contacts</a:t>
            </a:r>
            <a:r>
              <a:rPr lang="en-US" sz="2000" dirty="0">
                <a:latin typeface="Aptos" panose="020B0004020202020204" pitchFamily="34" charset="0"/>
              </a:rPr>
              <a:t>: Only active and completed items </a:t>
            </a:r>
            <a:r>
              <a:rPr lang="en-US" sz="2000" b="1" u="sng" dirty="0">
                <a:latin typeface="Aptos" panose="020B0004020202020204" pitchFamily="34" charset="0"/>
              </a:rPr>
              <a:t>during the review period</a:t>
            </a:r>
            <a:r>
              <a:rPr lang="en-US" sz="2000" b="1" dirty="0">
                <a:latin typeface="Aptos" panose="020B0004020202020204" pitchFamily="34" charset="0"/>
              </a:rPr>
              <a:t> </a:t>
            </a:r>
            <a:r>
              <a:rPr lang="en-US" sz="2000" dirty="0">
                <a:latin typeface="Aptos" panose="020B0004020202020204" pitchFamily="34" charset="0"/>
              </a:rPr>
              <a:t>should be included. Reminder, Off-Campus amount needed for active grants. </a:t>
            </a:r>
          </a:p>
          <a:p>
            <a:endParaRPr lang="en-US" sz="2000" dirty="0">
              <a:latin typeface="Aptos" panose="020B0004020202020204" pitchFamily="34" charset="0"/>
            </a:endParaRPr>
          </a:p>
          <a:p>
            <a:pPr marL="285750" indent="-285750">
              <a:buFont typeface="Wingdings" panose="05000000000000000000" pitchFamily="2" charset="2"/>
              <a:buChar char="Ø"/>
            </a:pPr>
            <a:endParaRPr lang="en-US" sz="2000" dirty="0">
              <a:latin typeface="Aptos" panose="020B0004020202020204" pitchFamily="34" charset="0"/>
            </a:endParaRPr>
          </a:p>
          <a:p>
            <a:pPr marL="285750" indent="-285750">
              <a:buFont typeface="Wingdings" panose="05000000000000000000" pitchFamily="2" charset="2"/>
              <a:buChar char="Ø"/>
            </a:pPr>
            <a:r>
              <a:rPr lang="en-US" sz="2000" u="sng" dirty="0">
                <a:latin typeface="Aptos" panose="020B0004020202020204" pitchFamily="34" charset="0"/>
              </a:rPr>
              <a:t>List of Service and Evaluations:</a:t>
            </a:r>
            <a:r>
              <a:rPr lang="en-US" sz="2000" dirty="0">
                <a:latin typeface="Aptos" panose="020B0004020202020204" pitchFamily="34" charset="0"/>
              </a:rPr>
              <a:t> Add terminal degree line for promotions </a:t>
            </a:r>
            <a:r>
              <a:rPr lang="en-US" sz="2000" b="1" u="sng" dirty="0">
                <a:latin typeface="Aptos" panose="020B0004020202020204" pitchFamily="34" charset="0"/>
              </a:rPr>
              <a:t>to Associate</a:t>
            </a:r>
            <a:r>
              <a:rPr lang="en-US" sz="2000" b="1" dirty="0">
                <a:latin typeface="Aptos" panose="020B0004020202020204" pitchFamily="34" charset="0"/>
              </a:rPr>
              <a:t> </a:t>
            </a:r>
            <a:r>
              <a:rPr lang="en-US" sz="2000" dirty="0">
                <a:latin typeface="Aptos" panose="020B0004020202020204" pitchFamily="34" charset="0"/>
              </a:rPr>
              <a:t>only.</a:t>
            </a:r>
          </a:p>
          <a:p>
            <a:endParaRPr lang="en-US" sz="2000" dirty="0">
              <a:latin typeface="Aptos" panose="020B0004020202020204" pitchFamily="34" charset="0"/>
            </a:endParaRPr>
          </a:p>
          <a:p>
            <a:endParaRPr lang="en-US" sz="2000" dirty="0">
              <a:latin typeface="Aptos" panose="020B0004020202020204" pitchFamily="34" charset="0"/>
            </a:endParaRPr>
          </a:p>
          <a:p>
            <a:pPr marL="285750" indent="-285750">
              <a:buFont typeface="Wingdings" panose="05000000000000000000" pitchFamily="2" charset="2"/>
              <a:buChar char="Ø"/>
            </a:pPr>
            <a:r>
              <a:rPr lang="en-US" sz="2000" u="sng" dirty="0">
                <a:latin typeface="Aptos" panose="020B0004020202020204" pitchFamily="34" charset="0"/>
              </a:rPr>
              <a:t>Solicitation letter</a:t>
            </a:r>
            <a:r>
              <a:rPr lang="en-US" sz="2000" dirty="0">
                <a:latin typeface="Aptos" panose="020B0004020202020204" pitchFamily="34" charset="0"/>
              </a:rPr>
              <a:t>: Reminder to use templates from APM UCD-220 (Exhibit B) and HSCP templates to ensure all required language is included.</a:t>
            </a:r>
          </a:p>
        </p:txBody>
      </p:sp>
      <p:sp>
        <p:nvSpPr>
          <p:cNvPr id="3" name="Slide Number Placeholder 2">
            <a:extLst>
              <a:ext uri="{FF2B5EF4-FFF2-40B4-BE49-F238E27FC236}">
                <a16:creationId xmlns:a16="http://schemas.microsoft.com/office/drawing/2014/main" id="{8318DD1C-0F6D-261B-A315-45BF95909CD5}"/>
              </a:ext>
            </a:extLst>
          </p:cNvPr>
          <p:cNvSpPr>
            <a:spLocks noGrp="1"/>
          </p:cNvSpPr>
          <p:nvPr>
            <p:ph type="sldNum" sz="quarter" idx="12"/>
          </p:nvPr>
        </p:nvSpPr>
        <p:spPr/>
        <p:txBody>
          <a:bodyPr/>
          <a:lstStyle/>
          <a:p>
            <a:fld id="{9FF96B15-8338-45D5-A943-561235072D66}" type="slidenum">
              <a:rPr lang="en-US" noProof="0" smtClean="0"/>
              <a:t>10</a:t>
            </a:fld>
            <a:endParaRPr lang="en-US" noProof="0" dirty="0"/>
          </a:p>
        </p:txBody>
      </p:sp>
    </p:spTree>
    <p:extLst>
      <p:ext uri="{BB962C8B-B14F-4D97-AF65-F5344CB8AC3E}">
        <p14:creationId xmlns:p14="http://schemas.microsoft.com/office/powerpoint/2010/main" val="26838742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0" y="47818"/>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457200" y="296090"/>
            <a:ext cx="11180618"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2025-2026 Academic Advancements - Deadlines</a:t>
            </a:r>
          </a:p>
        </p:txBody>
      </p:sp>
      <p:pic>
        <p:nvPicPr>
          <p:cNvPr id="10" name="Picture 9">
            <a:extLst>
              <a:ext uri="{FF2B5EF4-FFF2-40B4-BE49-F238E27FC236}">
                <a16:creationId xmlns:a16="http://schemas.microsoft.com/office/drawing/2014/main" id="{72BAC46E-3312-0B88-6E02-86D362F5F030}"/>
              </a:ext>
            </a:extLst>
          </p:cNvPr>
          <p:cNvPicPr>
            <a:picLocks noChangeAspect="1"/>
          </p:cNvPicPr>
          <p:nvPr/>
        </p:nvPicPr>
        <p:blipFill>
          <a:blip r:embed="rId3"/>
          <a:stretch>
            <a:fillRect/>
          </a:stretch>
        </p:blipFill>
        <p:spPr>
          <a:xfrm>
            <a:off x="772108" y="1175909"/>
            <a:ext cx="7387390" cy="5214160"/>
          </a:xfrm>
          <a:prstGeom prst="rect">
            <a:avLst/>
          </a:prstGeom>
        </p:spPr>
      </p:pic>
      <p:graphicFrame>
        <p:nvGraphicFramePr>
          <p:cNvPr id="11" name="Table 10">
            <a:extLst>
              <a:ext uri="{FF2B5EF4-FFF2-40B4-BE49-F238E27FC236}">
                <a16:creationId xmlns:a16="http://schemas.microsoft.com/office/drawing/2014/main" id="{3082DD64-22E4-7F91-5D95-3C832222EEE6}"/>
              </a:ext>
            </a:extLst>
          </p:cNvPr>
          <p:cNvGraphicFramePr>
            <a:graphicFrameLocks noGrp="1"/>
          </p:cNvGraphicFramePr>
          <p:nvPr>
            <p:extLst>
              <p:ext uri="{D42A27DB-BD31-4B8C-83A1-F6EECF244321}">
                <p14:modId xmlns:p14="http://schemas.microsoft.com/office/powerpoint/2010/main" val="2184275025"/>
              </p:ext>
            </p:extLst>
          </p:nvPr>
        </p:nvGraphicFramePr>
        <p:xfrm>
          <a:off x="8159498" y="1137478"/>
          <a:ext cx="3569206" cy="5097200"/>
        </p:xfrm>
        <a:graphic>
          <a:graphicData uri="http://schemas.openxmlformats.org/drawingml/2006/table">
            <a:tbl>
              <a:tblPr>
                <a:tableStyleId>{5C22544A-7EE6-4342-B048-85BDC9FD1C3A}</a:tableStyleId>
              </a:tblPr>
              <a:tblGrid>
                <a:gridCol w="3569206">
                  <a:extLst>
                    <a:ext uri="{9D8B030D-6E8A-4147-A177-3AD203B41FA5}">
                      <a16:colId xmlns:a16="http://schemas.microsoft.com/office/drawing/2014/main" val="3226702928"/>
                    </a:ext>
                  </a:extLst>
                </a:gridCol>
              </a:tblGrid>
              <a:tr h="274713">
                <a:tc>
                  <a:txBody>
                    <a:bodyPr/>
                    <a:lstStyle/>
                    <a:p>
                      <a:pPr algn="l" fontAlgn="b"/>
                      <a:r>
                        <a:rPr lang="en-US" sz="1400" u="none" strike="noStrike" dirty="0">
                          <a:effectLst/>
                          <a:latin typeface="Aptos" panose="020B0004020202020204" pitchFamily="34" charset="0"/>
                        </a:rPr>
                        <a:t> </a:t>
                      </a:r>
                      <a:r>
                        <a:rPr lang="en-US" sz="1400" u="sng" strike="noStrike" dirty="0">
                          <a:effectLst/>
                          <a:latin typeface="Aptos" panose="020B0004020202020204" pitchFamily="34" charset="0"/>
                        </a:rPr>
                        <a:t>VP-AA Deadline (Non-Redelegated Actions)</a:t>
                      </a:r>
                      <a:endParaRPr lang="en-US" sz="1400" b="0" i="0" u="sng"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4141526095"/>
                  </a:ext>
                </a:extLst>
              </a:tr>
              <a:tr h="220749">
                <a:tc>
                  <a:txBody>
                    <a:bodyPr/>
                    <a:lstStyle/>
                    <a:p>
                      <a:pPr algn="l" fontAlgn="b"/>
                      <a:r>
                        <a:rPr lang="en-US" sz="1400" u="none" strike="noStrike" dirty="0">
                          <a:effectLst/>
                          <a:latin typeface="Aptos" panose="020B0004020202020204" pitchFamily="34" charset="0"/>
                        </a:rPr>
                        <a:t> </a:t>
                      </a:r>
                      <a:r>
                        <a:rPr lang="en-US" sz="1200" u="none" strike="noStrike" dirty="0">
                          <a:effectLst/>
                          <a:latin typeface="Aptos" panose="020B0004020202020204" pitchFamily="34" charset="0"/>
                        </a:rPr>
                        <a:t>Due Date</a:t>
                      </a:r>
                      <a:endParaRPr lang="en-US" sz="12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1169989379"/>
                  </a:ext>
                </a:extLst>
              </a:tr>
              <a:tr h="285293">
                <a:tc>
                  <a:txBody>
                    <a:bodyPr/>
                    <a:lstStyle/>
                    <a:p>
                      <a:pPr algn="l" fontAlgn="b"/>
                      <a:r>
                        <a:rPr lang="en-US" sz="1400" u="none" strike="noStrike" dirty="0">
                          <a:effectLst/>
                          <a:latin typeface="Aptos" panose="020B0004020202020204" pitchFamily="34" charset="0"/>
                        </a:rPr>
                        <a:t> 11/14/25 &amp; 12/12/2025</a:t>
                      </a:r>
                      <a:endParaRPr lang="en-US" sz="14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3261884483"/>
                  </a:ext>
                </a:extLst>
              </a:tr>
              <a:tr h="447015">
                <a:tc>
                  <a:txBody>
                    <a:bodyPr/>
                    <a:lstStyle/>
                    <a:p>
                      <a:pPr algn="l" fontAlgn="b"/>
                      <a:r>
                        <a:rPr lang="en-US" sz="1400" u="none" strike="noStrike" dirty="0">
                          <a:effectLst/>
                          <a:latin typeface="Aptos" panose="020B0004020202020204" pitchFamily="34" charset="0"/>
                        </a:rPr>
                        <a:t> </a:t>
                      </a:r>
                      <a:endParaRPr lang="en-US" sz="14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4182372044"/>
                  </a:ext>
                </a:extLst>
              </a:tr>
              <a:tr h="341376">
                <a:tc>
                  <a:txBody>
                    <a:bodyPr/>
                    <a:lstStyle/>
                    <a:p>
                      <a:pPr algn="l" fontAlgn="b"/>
                      <a:r>
                        <a:rPr lang="en-US" sz="1400" u="none" strike="noStrike" dirty="0">
                          <a:effectLst/>
                          <a:latin typeface="Aptos" panose="020B0004020202020204" pitchFamily="34" charset="0"/>
                        </a:rPr>
                        <a:t> 1/9/2026</a:t>
                      </a:r>
                      <a:endParaRPr lang="en-US" sz="14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1367321906"/>
                  </a:ext>
                </a:extLst>
              </a:tr>
              <a:tr h="341376">
                <a:tc>
                  <a:txBody>
                    <a:bodyPr/>
                    <a:lstStyle/>
                    <a:p>
                      <a:pPr algn="l" fontAlgn="b"/>
                      <a:r>
                        <a:rPr lang="en-US" sz="1400" u="none" strike="noStrike" dirty="0">
                          <a:effectLst/>
                          <a:latin typeface="Aptos" panose="020B0004020202020204" pitchFamily="34" charset="0"/>
                        </a:rPr>
                        <a:t> 1/9/2026</a:t>
                      </a:r>
                      <a:endParaRPr lang="en-US" sz="14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1458124160"/>
                  </a:ext>
                </a:extLst>
              </a:tr>
              <a:tr h="341376">
                <a:tc>
                  <a:txBody>
                    <a:bodyPr/>
                    <a:lstStyle/>
                    <a:p>
                      <a:pPr algn="l" fontAlgn="b"/>
                      <a:r>
                        <a:rPr lang="en-US" sz="1400" u="none" strike="noStrike" dirty="0">
                          <a:effectLst/>
                          <a:latin typeface="Aptos" panose="020B0004020202020204" pitchFamily="34" charset="0"/>
                        </a:rPr>
                        <a:t> 1/30/2026</a:t>
                      </a:r>
                      <a:endParaRPr lang="en-US" sz="14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3414641061"/>
                  </a:ext>
                </a:extLst>
              </a:tr>
              <a:tr h="393136">
                <a:tc>
                  <a:txBody>
                    <a:bodyPr/>
                    <a:lstStyle/>
                    <a:p>
                      <a:pPr algn="l" fontAlgn="b"/>
                      <a:r>
                        <a:rPr lang="en-US" sz="1400" u="none" strike="noStrike" dirty="0">
                          <a:effectLst/>
                          <a:latin typeface="Aptos" panose="020B0004020202020204" pitchFamily="34" charset="0"/>
                        </a:rPr>
                        <a:t> </a:t>
                      </a:r>
                      <a:endParaRPr lang="en-US" sz="14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1223144068"/>
                  </a:ext>
                </a:extLst>
              </a:tr>
              <a:tr h="343994">
                <a:tc>
                  <a:txBody>
                    <a:bodyPr/>
                    <a:lstStyle/>
                    <a:p>
                      <a:pPr algn="l" fontAlgn="b"/>
                      <a:r>
                        <a:rPr lang="en-US" sz="1400" u="none" strike="noStrike" dirty="0">
                          <a:effectLst/>
                          <a:latin typeface="Aptos" panose="020B0004020202020204" pitchFamily="34" charset="0"/>
                        </a:rPr>
                        <a:t> 1/16/2026</a:t>
                      </a:r>
                      <a:endParaRPr lang="en-US" sz="14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3329226849"/>
                  </a:ext>
                </a:extLst>
              </a:tr>
              <a:tr h="854856">
                <a:tc>
                  <a:txBody>
                    <a:bodyPr/>
                    <a:lstStyle/>
                    <a:p>
                      <a:pPr algn="l" fontAlgn="b"/>
                      <a:r>
                        <a:rPr lang="en-US" sz="1400" u="none" strike="noStrike" dirty="0">
                          <a:effectLst/>
                          <a:latin typeface="Aptos" panose="020B0004020202020204" pitchFamily="34" charset="0"/>
                        </a:rPr>
                        <a:t> 1/30/2026</a:t>
                      </a:r>
                    </a:p>
                    <a:p>
                      <a:pPr algn="l" fontAlgn="b"/>
                      <a:endParaRPr lang="en-US" sz="14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1544346174"/>
                  </a:ext>
                </a:extLst>
              </a:tr>
              <a:tr h="307138">
                <a:tc>
                  <a:txBody>
                    <a:bodyPr/>
                    <a:lstStyle/>
                    <a:p>
                      <a:pPr algn="l" fontAlgn="b"/>
                      <a:r>
                        <a:rPr lang="en-US" sz="1400" u="none" strike="noStrike" dirty="0">
                          <a:effectLst/>
                          <a:latin typeface="Aptos" panose="020B0004020202020204" pitchFamily="34" charset="0"/>
                        </a:rPr>
                        <a:t> </a:t>
                      </a:r>
                      <a:endParaRPr lang="en-US" sz="14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451793220"/>
                  </a:ext>
                </a:extLst>
              </a:tr>
              <a:tr h="295436">
                <a:tc>
                  <a:txBody>
                    <a:bodyPr/>
                    <a:lstStyle/>
                    <a:p>
                      <a:pPr algn="l" fontAlgn="b"/>
                      <a:r>
                        <a:rPr lang="en-US" sz="1400" u="none" strike="noStrike" dirty="0">
                          <a:effectLst/>
                          <a:latin typeface="Aptos" panose="020B0004020202020204" pitchFamily="34" charset="0"/>
                        </a:rPr>
                        <a:t> 2/20/2026</a:t>
                      </a:r>
                      <a:endParaRPr lang="en-US" sz="14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3324594414"/>
                  </a:ext>
                </a:extLst>
              </a:tr>
              <a:tr h="650742">
                <a:tc>
                  <a:txBody>
                    <a:bodyPr/>
                    <a:lstStyle/>
                    <a:p>
                      <a:pPr algn="l" fontAlgn="b"/>
                      <a:r>
                        <a:rPr lang="en-US" sz="1400" u="none" strike="noStrike" dirty="0">
                          <a:effectLst/>
                          <a:latin typeface="Aptos" panose="020B0004020202020204" pitchFamily="34" charset="0"/>
                        </a:rPr>
                        <a:t> 3/13/2026</a:t>
                      </a:r>
                    </a:p>
                    <a:p>
                      <a:pPr algn="l" fontAlgn="b"/>
                      <a:endParaRPr lang="en-US" sz="1400" u="none" strike="noStrike" dirty="0">
                        <a:effectLst/>
                        <a:latin typeface="Aptos" panose="020B0004020202020204" pitchFamily="34" charset="0"/>
                      </a:endParaRPr>
                    </a:p>
                    <a:p>
                      <a:pPr algn="l" fontAlgn="b"/>
                      <a:endParaRPr lang="en-US" sz="1400" b="0" i="0" u="none" strike="noStrike" dirty="0">
                        <a:solidFill>
                          <a:srgbClr val="000000"/>
                        </a:solidFill>
                        <a:effectLst/>
                        <a:latin typeface="Aptos" panose="020B0004020202020204" pitchFamily="34" charset="0"/>
                      </a:endParaRPr>
                    </a:p>
                  </a:txBody>
                  <a:tcPr marL="5709" marR="5709" marT="5709" marB="0" anchor="b"/>
                </a:tc>
                <a:extLst>
                  <a:ext uri="{0D108BD9-81ED-4DB2-BD59-A6C34878D82A}">
                    <a16:rowId xmlns:a16="http://schemas.microsoft.com/office/drawing/2014/main" val="4215822306"/>
                  </a:ext>
                </a:extLst>
              </a:tr>
            </a:tbl>
          </a:graphicData>
        </a:graphic>
      </p:graphicFrame>
      <p:sp>
        <p:nvSpPr>
          <p:cNvPr id="12" name="Slide Number Placeholder 11">
            <a:extLst>
              <a:ext uri="{FF2B5EF4-FFF2-40B4-BE49-F238E27FC236}">
                <a16:creationId xmlns:a16="http://schemas.microsoft.com/office/drawing/2014/main" id="{2A6E5948-192B-AF60-85F8-7AB130BF0BA2}"/>
              </a:ext>
            </a:extLst>
          </p:cNvPr>
          <p:cNvSpPr>
            <a:spLocks noGrp="1"/>
          </p:cNvSpPr>
          <p:nvPr>
            <p:ph type="sldNum" sz="quarter" idx="7"/>
          </p:nvPr>
        </p:nvSpPr>
        <p:spPr/>
        <p:txBody>
          <a:bodyPr/>
          <a:lstStyle/>
          <a:p>
            <a:pPr marL="38100">
              <a:lnSpc>
                <a:spcPct val="100000"/>
              </a:lnSpc>
            </a:pPr>
            <a:fld id="{81D60167-4931-47E6-BA6A-407CBD079E47}" type="slidenum">
              <a:rPr lang="en-US" smtClean="0"/>
              <a:t>11</a:t>
            </a:fld>
            <a:endParaRPr lang="en-US" dirty="0"/>
          </a:p>
        </p:txBody>
      </p:sp>
    </p:spTree>
    <p:extLst>
      <p:ext uri="{BB962C8B-B14F-4D97-AF65-F5344CB8AC3E}">
        <p14:creationId xmlns:p14="http://schemas.microsoft.com/office/powerpoint/2010/main" val="41205774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0" y="47818"/>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457200" y="296090"/>
            <a:ext cx="10626436"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2025-2026 Academic Advancements - Extensions</a:t>
            </a:r>
          </a:p>
        </p:txBody>
      </p:sp>
      <p:sp>
        <p:nvSpPr>
          <p:cNvPr id="3" name="TextBox 2">
            <a:extLst>
              <a:ext uri="{FF2B5EF4-FFF2-40B4-BE49-F238E27FC236}">
                <a16:creationId xmlns:a16="http://schemas.microsoft.com/office/drawing/2014/main" id="{B8F6DEBD-7D4F-5191-3239-DE0DA40F0051}"/>
              </a:ext>
            </a:extLst>
          </p:cNvPr>
          <p:cNvSpPr txBox="1"/>
          <p:nvPr/>
        </p:nvSpPr>
        <p:spPr>
          <a:xfrm>
            <a:off x="571500" y="1385750"/>
            <a:ext cx="11049000" cy="738664"/>
          </a:xfrm>
          <a:prstGeom prst="rect">
            <a:avLst/>
          </a:prstGeom>
          <a:noFill/>
        </p:spPr>
        <p:txBody>
          <a:bodyPr wrap="square" rtlCol="0">
            <a:spAutoFit/>
          </a:bodyPr>
          <a:lstStyle/>
          <a:p>
            <a:pPr algn="l"/>
            <a:r>
              <a:rPr lang="en-US" sz="2400" b="1" dirty="0">
                <a:solidFill>
                  <a:srgbClr val="3B3A48"/>
                </a:solidFill>
                <a:latin typeface="Aptos" panose="020B0004020202020204" pitchFamily="34" charset="0"/>
                <a:ea typeface="Verdana" panose="020B0604030504040204" pitchFamily="34" charset="0"/>
                <a:cs typeface="Arial" panose="020B0604020202020204" pitchFamily="34" charset="0"/>
              </a:rPr>
              <a:t>Extension Request Process</a:t>
            </a:r>
          </a:p>
          <a:p>
            <a:endParaRPr lang="en-US" dirty="0"/>
          </a:p>
        </p:txBody>
      </p:sp>
      <p:sp>
        <p:nvSpPr>
          <p:cNvPr id="6" name="TextBox 5">
            <a:extLst>
              <a:ext uri="{FF2B5EF4-FFF2-40B4-BE49-F238E27FC236}">
                <a16:creationId xmlns:a16="http://schemas.microsoft.com/office/drawing/2014/main" id="{2226D1A9-E255-0C63-C0A7-88FF7B9A5BCE}"/>
              </a:ext>
            </a:extLst>
          </p:cNvPr>
          <p:cNvSpPr txBox="1"/>
          <p:nvPr/>
        </p:nvSpPr>
        <p:spPr>
          <a:xfrm>
            <a:off x="765314" y="2124414"/>
            <a:ext cx="11049000" cy="3785652"/>
          </a:xfrm>
          <a:prstGeom prst="rect">
            <a:avLst/>
          </a:prstGeom>
          <a:noFill/>
        </p:spPr>
        <p:txBody>
          <a:bodyPr wrap="square">
            <a:spAutoFit/>
          </a:bodyPr>
          <a:lstStyle/>
          <a:p>
            <a:r>
              <a:rPr lang="en-US" sz="2000" b="1" u="sng" dirty="0">
                <a:latin typeface="Aptos" panose="020B0004020202020204" pitchFamily="34" charset="0"/>
                <a:ea typeface="Verdana" panose="020B0604030504040204" pitchFamily="34" charset="0"/>
              </a:rPr>
              <a:t>Schools of Health AP Deadlines:</a:t>
            </a: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Requests must be submitted prior to the Schools of Health AP Deadlines</a:t>
            </a: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Extension request may not exceed </a:t>
            </a:r>
            <a:r>
              <a:rPr lang="en-US" sz="2000" b="1" dirty="0">
                <a:latin typeface="Aptos" panose="020B0004020202020204" pitchFamily="34" charset="0"/>
                <a:ea typeface="Verdana" panose="020B0604030504040204" pitchFamily="34" charset="0"/>
              </a:rPr>
              <a:t>30 </a:t>
            </a:r>
            <a:r>
              <a:rPr lang="en-US" sz="2000" dirty="0">
                <a:latin typeface="Aptos" panose="020B0004020202020204" pitchFamily="34" charset="0"/>
                <a:ea typeface="Verdana" panose="020B0604030504040204" pitchFamily="34" charset="0"/>
              </a:rPr>
              <a:t>days beyond the Health AP Deadline</a:t>
            </a: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For subsequent extension requests, include the Chair concurrence</a:t>
            </a:r>
          </a:p>
          <a:p>
            <a:endParaRPr lang="en-US" sz="2000" dirty="0">
              <a:latin typeface="Aptos" panose="020B0004020202020204" pitchFamily="34" charset="0"/>
              <a:ea typeface="Verdana" panose="020B0604030504040204" pitchFamily="34" charset="0"/>
            </a:endParaRPr>
          </a:p>
          <a:p>
            <a:r>
              <a:rPr lang="en-US" sz="2000" b="1" u="sng" dirty="0">
                <a:latin typeface="Aptos" panose="020B0004020202020204" pitchFamily="34" charset="0"/>
                <a:ea typeface="Verdana" panose="020B0604030504040204" pitchFamily="34" charset="0"/>
              </a:rPr>
              <a:t>VP-AA Deadlines:</a:t>
            </a: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Accelerated promotions are ineligible for extensions</a:t>
            </a: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Requests must be submitted to AP Analyst prior to VP-AA Deadlines, Appendix A</a:t>
            </a: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No more than (2) 2-week extensions will be allowed</a:t>
            </a: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Include strong justification with the Department Chair concurrence</a:t>
            </a: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Interim AVC will review/provide concurrence</a:t>
            </a:r>
          </a:p>
          <a:p>
            <a:pPr marL="342900" indent="-342900">
              <a:buFont typeface="Wingdings" panose="05000000000000000000" pitchFamily="2" charset="2"/>
              <a:buChar char="Ø"/>
            </a:pPr>
            <a:r>
              <a:rPr lang="en-US" sz="2000" kern="100" dirty="0">
                <a:latin typeface="Aptos" panose="020B0004020202020204" pitchFamily="34" charset="0"/>
                <a:ea typeface="Verdana" panose="020B0604030504040204" pitchFamily="34" charset="0"/>
                <a:cs typeface="Times New Roman" panose="02020603050405020304" pitchFamily="18" charset="0"/>
              </a:rPr>
              <a:t>VP will review/approve</a:t>
            </a:r>
          </a:p>
        </p:txBody>
      </p:sp>
      <p:sp>
        <p:nvSpPr>
          <p:cNvPr id="4" name="Slide Number Placeholder 3">
            <a:extLst>
              <a:ext uri="{FF2B5EF4-FFF2-40B4-BE49-F238E27FC236}">
                <a16:creationId xmlns:a16="http://schemas.microsoft.com/office/drawing/2014/main" id="{2EAD2C69-EE64-3D3F-8A2F-F967EC294E16}"/>
              </a:ext>
            </a:extLst>
          </p:cNvPr>
          <p:cNvSpPr>
            <a:spLocks noGrp="1"/>
          </p:cNvSpPr>
          <p:nvPr>
            <p:ph type="sldNum" sz="quarter" idx="12"/>
          </p:nvPr>
        </p:nvSpPr>
        <p:spPr/>
        <p:txBody>
          <a:bodyPr/>
          <a:lstStyle/>
          <a:p>
            <a:fld id="{9FF96B15-8338-45D5-A943-561235072D66}" type="slidenum">
              <a:rPr lang="en-US" noProof="0" smtClean="0"/>
              <a:t>12</a:t>
            </a:fld>
            <a:endParaRPr lang="en-US" noProof="0" dirty="0"/>
          </a:p>
        </p:txBody>
      </p:sp>
    </p:spTree>
    <p:extLst>
      <p:ext uri="{BB962C8B-B14F-4D97-AF65-F5344CB8AC3E}">
        <p14:creationId xmlns:p14="http://schemas.microsoft.com/office/powerpoint/2010/main" val="1811083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8D1B12-1D73-C1FE-AACF-F1D47ED4335F}"/>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FDF5D1FE-2FA2-888E-EDCA-EBE816A474FD}"/>
              </a:ext>
            </a:extLst>
          </p:cNvPr>
          <p:cNvSpPr/>
          <p:nvPr/>
        </p:nvSpPr>
        <p:spPr>
          <a:xfrm>
            <a:off x="0" y="47818"/>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13692354-1D3A-F1D9-C479-9771DE975B2D}"/>
              </a:ext>
            </a:extLst>
          </p:cNvPr>
          <p:cNvSpPr txBox="1"/>
          <p:nvPr/>
        </p:nvSpPr>
        <p:spPr>
          <a:xfrm>
            <a:off x="457200" y="296090"/>
            <a:ext cx="85344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2025-2026 Academic Advancements</a:t>
            </a:r>
          </a:p>
        </p:txBody>
      </p:sp>
      <p:sp>
        <p:nvSpPr>
          <p:cNvPr id="3" name="TextBox 2">
            <a:extLst>
              <a:ext uri="{FF2B5EF4-FFF2-40B4-BE49-F238E27FC236}">
                <a16:creationId xmlns:a16="http://schemas.microsoft.com/office/drawing/2014/main" id="{FCF2E0C6-0076-A625-649A-8C508D07736E}"/>
              </a:ext>
            </a:extLst>
          </p:cNvPr>
          <p:cNvSpPr txBox="1"/>
          <p:nvPr/>
        </p:nvSpPr>
        <p:spPr>
          <a:xfrm>
            <a:off x="419100" y="1255816"/>
            <a:ext cx="11049000" cy="738664"/>
          </a:xfrm>
          <a:prstGeom prst="rect">
            <a:avLst/>
          </a:prstGeom>
          <a:noFill/>
        </p:spPr>
        <p:txBody>
          <a:bodyPr wrap="square" rtlCol="0">
            <a:spAutoFit/>
          </a:bodyPr>
          <a:lstStyle/>
          <a:p>
            <a:pPr algn="l"/>
            <a:r>
              <a:rPr lang="en-US" sz="2400" b="1" dirty="0">
                <a:solidFill>
                  <a:srgbClr val="3B3A48"/>
                </a:solidFill>
                <a:latin typeface="Aptos" panose="020B0004020202020204" pitchFamily="34" charset="0"/>
                <a:ea typeface="Verdana" panose="020B0604030504040204" pitchFamily="34" charset="0"/>
                <a:cs typeface="Arial" panose="020B0604020202020204" pitchFamily="34" charset="0"/>
              </a:rPr>
              <a:t>Department Letters 2025-2026</a:t>
            </a:r>
          </a:p>
          <a:p>
            <a:endParaRPr lang="en-US" dirty="0"/>
          </a:p>
        </p:txBody>
      </p:sp>
      <p:sp>
        <p:nvSpPr>
          <p:cNvPr id="4" name="TextBox 3">
            <a:extLst>
              <a:ext uri="{FF2B5EF4-FFF2-40B4-BE49-F238E27FC236}">
                <a16:creationId xmlns:a16="http://schemas.microsoft.com/office/drawing/2014/main" id="{63B14564-9311-0833-DB6D-319EDC23E2F0}"/>
              </a:ext>
            </a:extLst>
          </p:cNvPr>
          <p:cNvSpPr txBox="1"/>
          <p:nvPr/>
        </p:nvSpPr>
        <p:spPr>
          <a:xfrm>
            <a:off x="228600" y="1768786"/>
            <a:ext cx="11734800" cy="5632311"/>
          </a:xfrm>
          <a:prstGeom prst="rect">
            <a:avLst/>
          </a:prstGeom>
          <a:noFill/>
        </p:spPr>
        <p:txBody>
          <a:bodyPr wrap="square" rtlCol="0">
            <a:spAutoFit/>
          </a:bodyPr>
          <a:lstStyle/>
          <a:p>
            <a:pPr marL="285750" indent="-285750">
              <a:buFont typeface="Wingdings" panose="05000000000000000000" pitchFamily="2" charset="2"/>
              <a:buChar char="Ø"/>
            </a:pPr>
            <a:r>
              <a:rPr lang="en-US" sz="2000" dirty="0">
                <a:latin typeface="Aptos" panose="020B0004020202020204" pitchFamily="34" charset="0"/>
              </a:rPr>
              <a:t>Academic Personnel is collaborating with the FPC Committee to streamline how data is shared with reviewers for appointments and advancements.</a:t>
            </a:r>
          </a:p>
          <a:p>
            <a:endParaRPr lang="en-US" sz="2000" dirty="0">
              <a:latin typeface="Aptos" panose="020B0004020202020204" pitchFamily="34" charset="0"/>
            </a:endParaRPr>
          </a:p>
          <a:p>
            <a:pPr marL="742950" lvl="1" indent="-285750">
              <a:buFont typeface="Arial" panose="020B0604020202020204" pitchFamily="34" charset="0"/>
              <a:buChar char="•"/>
            </a:pPr>
            <a:r>
              <a:rPr lang="en-US" sz="2000" dirty="0">
                <a:latin typeface="Aptos" panose="020B0004020202020204" pitchFamily="34" charset="0"/>
              </a:rPr>
              <a:t>Opportunity to include within the Department Letter required information for reviews that is helpful to FPC committee—such as % effort, review period, and advancement history</a:t>
            </a:r>
          </a:p>
          <a:p>
            <a:pPr lvl="1"/>
            <a:endParaRPr lang="en-US" sz="2000" dirty="0">
              <a:latin typeface="Aptos" panose="020B0004020202020204" pitchFamily="34" charset="0"/>
            </a:endParaRPr>
          </a:p>
          <a:p>
            <a:pPr marL="742950" lvl="1" indent="-285750">
              <a:buFont typeface="Arial" panose="020B0604020202020204" pitchFamily="34" charset="0"/>
              <a:buChar char="•"/>
            </a:pPr>
            <a:r>
              <a:rPr lang="en-US" sz="2000" dirty="0">
                <a:latin typeface="Aptos" panose="020B0004020202020204" pitchFamily="34" charset="0"/>
              </a:rPr>
              <a:t>Can help inform voters and reviewers</a:t>
            </a:r>
          </a:p>
          <a:p>
            <a:pPr marL="742950" lvl="1" indent="-285750">
              <a:buFont typeface="Arial" panose="020B0604020202020204" pitchFamily="34" charset="0"/>
              <a:buChar char="•"/>
            </a:pPr>
            <a:endParaRPr lang="en-US" sz="2000" dirty="0">
              <a:latin typeface="Aptos" panose="020B0004020202020204" pitchFamily="34" charset="0"/>
              <a:ea typeface="Verdana" panose="020B0604030504040204" pitchFamily="34" charset="0"/>
            </a:endParaRPr>
          </a:p>
          <a:p>
            <a:pPr marL="742950" lvl="1" indent="-285750">
              <a:buFont typeface="Arial" panose="020B0604020202020204" pitchFamily="34" charset="0"/>
              <a:buChar char="•"/>
            </a:pPr>
            <a:r>
              <a:rPr lang="en-US" sz="2000" dirty="0">
                <a:latin typeface="Aptos" panose="020B0004020202020204" pitchFamily="34" charset="0"/>
                <a:ea typeface="Verdana" panose="020B0604030504040204" pitchFamily="34" charset="0"/>
                <a:hlinkClick r:id="rId3"/>
              </a:rPr>
              <a:t>Example</a:t>
            </a:r>
            <a:endParaRPr lang="en-US" sz="2000" dirty="0">
              <a:latin typeface="Aptos" panose="020B0004020202020204" pitchFamily="34" charset="0"/>
              <a:ea typeface="Verdana" panose="020B0604030504040204" pitchFamily="34" charset="0"/>
            </a:endParaRPr>
          </a:p>
          <a:p>
            <a:pPr lvl="1"/>
            <a:endParaRPr lang="en-US" sz="2000" dirty="0">
              <a:latin typeface="Aptos" panose="020B0004020202020204" pitchFamily="34" charset="0"/>
              <a:ea typeface="Verdana" panose="020B0604030504040204" pitchFamily="34" charset="0"/>
            </a:endParaRP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Department Letter Addressee:</a:t>
            </a:r>
          </a:p>
          <a:p>
            <a:pPr lvl="4"/>
            <a:r>
              <a:rPr lang="en-US" sz="2000" dirty="0">
                <a:latin typeface="Aptos" panose="020B0004020202020204" pitchFamily="34" charset="0"/>
                <a:ea typeface="Verdana" panose="020B0604030504040204" pitchFamily="34" charset="0"/>
              </a:rPr>
              <a:t>Christine S. Cocanour, MD, FACS, FCCM</a:t>
            </a:r>
          </a:p>
          <a:p>
            <a:pPr lvl="3"/>
            <a:r>
              <a:rPr lang="en-US" sz="2000" dirty="0">
                <a:latin typeface="Aptos" panose="020B0004020202020204" pitchFamily="34" charset="0"/>
                <a:ea typeface="Verdana" panose="020B0604030504040204" pitchFamily="34" charset="0"/>
              </a:rPr>
              <a:t>	Associate Vice Chancellor</a:t>
            </a:r>
          </a:p>
          <a:p>
            <a:pPr lvl="3"/>
            <a:r>
              <a:rPr lang="en-US" sz="2000" dirty="0">
                <a:latin typeface="Aptos" panose="020B0004020202020204" pitchFamily="34" charset="0"/>
                <a:ea typeface="Verdana" panose="020B0604030504040204" pitchFamily="34" charset="0"/>
              </a:rPr>
              <a:t>	Schools of Health</a:t>
            </a:r>
          </a:p>
          <a:p>
            <a:pPr lvl="3"/>
            <a:r>
              <a:rPr lang="en-US" sz="2000" dirty="0">
                <a:latin typeface="Aptos" panose="020B0004020202020204" pitchFamily="34" charset="0"/>
                <a:ea typeface="Verdana" panose="020B0604030504040204" pitchFamily="34" charset="0"/>
              </a:rPr>
              <a:t>	Office of Academic Personnel </a:t>
            </a:r>
          </a:p>
          <a:p>
            <a:pPr marL="342900" indent="-342900">
              <a:buFont typeface="Wingdings" panose="05000000000000000000" pitchFamily="2" charset="2"/>
              <a:buChar char="Ø"/>
            </a:pPr>
            <a:endParaRPr lang="en-US" sz="2000" dirty="0">
              <a:latin typeface="Aptos" panose="020B0004020202020204" pitchFamily="34" charset="0"/>
              <a:ea typeface="Verdana" panose="020B0604030504040204" pitchFamily="34" charset="0"/>
            </a:endParaRPr>
          </a:p>
          <a:p>
            <a:pPr marL="285750" indent="-285750">
              <a:buFont typeface="Wingdings" panose="05000000000000000000" pitchFamily="2" charset="2"/>
              <a:buChar char="ü"/>
            </a:pPr>
            <a:endParaRPr lang="en-US" sz="2000" dirty="0">
              <a:latin typeface="Verdana" panose="020B0604030504040204" pitchFamily="34" charset="0"/>
              <a:ea typeface="Verdana" panose="020B0604030504040204" pitchFamily="34" charset="0"/>
            </a:endParaRPr>
          </a:p>
          <a:p>
            <a:endParaRPr lang="en-US" sz="2000" dirty="0">
              <a:latin typeface="Verdana" panose="020B0604030504040204" pitchFamily="34" charset="0"/>
              <a:ea typeface="Verdana" panose="020B0604030504040204" pitchFamily="34" charset="0"/>
            </a:endParaRPr>
          </a:p>
        </p:txBody>
      </p:sp>
      <p:sp>
        <p:nvSpPr>
          <p:cNvPr id="6" name="Slide Number Placeholder 5">
            <a:extLst>
              <a:ext uri="{FF2B5EF4-FFF2-40B4-BE49-F238E27FC236}">
                <a16:creationId xmlns:a16="http://schemas.microsoft.com/office/drawing/2014/main" id="{E6A264F8-3813-4A30-D448-29ED77265990}"/>
              </a:ext>
            </a:extLst>
          </p:cNvPr>
          <p:cNvSpPr>
            <a:spLocks noGrp="1"/>
          </p:cNvSpPr>
          <p:nvPr>
            <p:ph type="sldNum" sz="quarter" idx="12"/>
          </p:nvPr>
        </p:nvSpPr>
        <p:spPr/>
        <p:txBody>
          <a:bodyPr/>
          <a:lstStyle/>
          <a:p>
            <a:fld id="{9FF96B15-8338-45D5-A943-561235072D66}" type="slidenum">
              <a:rPr lang="en-US" noProof="0" smtClean="0"/>
              <a:t>13</a:t>
            </a:fld>
            <a:endParaRPr lang="en-US" noProof="0" dirty="0"/>
          </a:p>
        </p:txBody>
      </p:sp>
    </p:spTree>
    <p:extLst>
      <p:ext uri="{BB962C8B-B14F-4D97-AF65-F5344CB8AC3E}">
        <p14:creationId xmlns:p14="http://schemas.microsoft.com/office/powerpoint/2010/main" val="3762543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0"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 normalizeH="0" baseline="0" noProof="0" dirty="0">
                <a:ln>
                  <a:noFill/>
                </a:ln>
                <a:solidFill>
                  <a:prstClr val="white"/>
                </a:solidFill>
                <a:effectLst/>
                <a:uLnTx/>
                <a:uFillTx/>
                <a:latin typeface="Arial"/>
                <a:ea typeface="+mn-ea"/>
                <a:cs typeface="Arial"/>
              </a:rPr>
              <a:t>  </a:t>
            </a:r>
            <a:endParaRPr kumimoji="0" sz="36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71475" y="331038"/>
            <a:ext cx="10287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rPr>
              <a:t>2025-26 Annual Call - Recruitment</a:t>
            </a:r>
          </a:p>
        </p:txBody>
      </p:sp>
      <p:sp>
        <p:nvSpPr>
          <p:cNvPr id="3" name="TextBox 2">
            <a:extLst>
              <a:ext uri="{FF2B5EF4-FFF2-40B4-BE49-F238E27FC236}">
                <a16:creationId xmlns:a16="http://schemas.microsoft.com/office/drawing/2014/main" id="{B8F6DEBD-7D4F-5191-3239-DE0DA40F0051}"/>
              </a:ext>
            </a:extLst>
          </p:cNvPr>
          <p:cNvSpPr txBox="1"/>
          <p:nvPr/>
        </p:nvSpPr>
        <p:spPr>
          <a:xfrm>
            <a:off x="1094510" y="1185296"/>
            <a:ext cx="10751126" cy="486287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1" i="0" u="none" strike="noStrike" kern="1200" cap="none" spc="0" normalizeH="0" baseline="0" noProof="0" dirty="0">
              <a:ln>
                <a:noFill/>
              </a:ln>
              <a:solidFill>
                <a:srgbClr val="3B3A48"/>
              </a:solidFill>
              <a:effectLst/>
              <a:uLnTx/>
              <a:uFillTx/>
              <a:latin typeface="Calibri"/>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effectLst/>
                <a:uLnTx/>
                <a:uFillTx/>
                <a:latin typeface="Aptos" panose="020B0004020202020204" pitchFamily="34" charset="0"/>
                <a:cs typeface="Arial" panose="020B0604020202020204" pitchFamily="34" charset="0"/>
              </a:rPr>
              <a:t>STEAD Campus Workshops – 4 years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effectLst/>
                <a:uLnTx/>
                <a:uFillTx/>
                <a:latin typeface="Aptos" panose="020B0004020202020204" pitchFamily="34" charset="0"/>
                <a:cs typeface="Arial" panose="020B0604020202020204" pitchFamily="34" charset="0"/>
              </a:rPr>
              <a:t>Mandatory for Senate Faculty Search Chairs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highlight>
                  <a:srgbClr val="FFFF00"/>
                </a:highlight>
                <a:latin typeface="Aptos" panose="020B0004020202020204" pitchFamily="34" charset="0"/>
                <a:cs typeface="Arial" panose="020B0604020202020204" pitchFamily="34" charset="0"/>
              </a:rPr>
              <a:t>New courses added for </a:t>
            </a:r>
            <a:r>
              <a:rPr kumimoji="0" lang="en-US" sz="2400" b="0" i="0" u="none" strike="noStrike" kern="1200" cap="none" spc="0" normalizeH="0" baseline="0" noProof="0" dirty="0">
                <a:ln>
                  <a:noFill/>
                </a:ln>
                <a:effectLst/>
                <a:highlight>
                  <a:srgbClr val="FFFF00"/>
                </a:highlight>
                <a:uLnTx/>
                <a:uFillTx/>
                <a:latin typeface="Aptos" panose="020B0004020202020204" pitchFamily="34" charset="0"/>
                <a:cs typeface="Arial" panose="020B0604020202020204" pitchFamily="34" charset="0"/>
              </a:rPr>
              <a:t>Sept/Oct/Nov </a:t>
            </a:r>
            <a:r>
              <a:rPr lang="en-US" sz="2400" u="sng" dirty="0">
                <a:solidFill>
                  <a:srgbClr val="0070C0"/>
                </a:solidFill>
                <a:latin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https://academicaffairs.ucdavis.edu/stead-faculty-search-committee-workshop</a:t>
            </a:r>
            <a:endParaRPr lang="en-US" sz="2400" u="sng" dirty="0">
              <a:solidFill>
                <a:srgbClr val="0070C0"/>
              </a:solidFill>
              <a:latin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u="sng" dirty="0">
              <a:solidFill>
                <a:srgbClr val="0070C0"/>
              </a:solidFill>
              <a:latin typeface="Aptos" panose="020B0004020202020204" pitchFamily="34" charset="0"/>
              <a:cs typeface="Times New Roman" panose="02020603050405020304" pitchFamily="18" charset="0"/>
            </a:endParaRPr>
          </a:p>
          <a:p>
            <a:pPr lvl="0"/>
            <a:endParaRPr kumimoji="0" lang="en-US" sz="2400" b="0" i="0" u="none" strike="noStrike" kern="1200" cap="none" spc="0" normalizeH="0" baseline="0" noProof="0" dirty="0">
              <a:ln>
                <a:noFill/>
              </a:ln>
              <a:effectLst/>
              <a:uLnTx/>
              <a:uFillTx/>
              <a:latin typeface="Aptos" panose="020B00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effectLst/>
                <a:uLnTx/>
                <a:uFillTx/>
                <a:latin typeface="Aptos" panose="020B0004020202020204" pitchFamily="34" charset="0"/>
                <a:cs typeface="Arial" panose="020B0604020202020204" pitchFamily="34" charset="0"/>
              </a:rPr>
              <a:t>Faculty Search Committee Chairs of Non-Senate and Members Senate/Non-Senate Faculty recruitments will satisfy the STEAD requirement by attending the Enhanced Training for Faculty Search Committee Members offered online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sng" strike="noStrike" kern="1200" cap="none" spc="0" normalizeH="0" baseline="0" noProof="0" dirty="0">
                <a:ln>
                  <a:noFill/>
                </a:ln>
                <a:solidFill>
                  <a:srgbClr val="0070C0"/>
                </a:solidFill>
                <a:effectLst/>
                <a:uLnTx/>
                <a:uFillTx/>
                <a:latin typeface="Aptos" panose="020B0004020202020204" pitchFamily="34" charset="0"/>
                <a:ea typeface="Aptos" panose="020B000402020202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https://health.ucdavis.edu/facultydev/events/upcoming-events.html</a:t>
            </a:r>
            <a:endParaRPr kumimoji="0" lang="en-US" sz="2400" b="0" i="0" u="sng" strike="noStrike" kern="1200" cap="none" spc="0" normalizeH="0" baseline="0" noProof="0" dirty="0">
              <a:ln>
                <a:noFill/>
              </a:ln>
              <a:solidFill>
                <a:srgbClr val="0070C0"/>
              </a:solidFill>
              <a:effectLst/>
              <a:uLnTx/>
              <a:uFillTx/>
              <a:latin typeface="Aptos" panose="020B0004020202020204" pitchFamily="34"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sng" strike="noStrike" kern="1200" cap="none" spc="0" normalizeH="0" baseline="0" noProof="0" dirty="0">
              <a:ln>
                <a:noFill/>
              </a:ln>
              <a:solidFill>
                <a:srgbClr val="4BACC6">
                  <a:lumMod val="75000"/>
                </a:srgbClr>
              </a:solidFill>
              <a:effectLst/>
              <a:uLnTx/>
              <a:uFillTx/>
              <a:latin typeface="Calibri"/>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Slide Number Placeholder 3">
            <a:extLst>
              <a:ext uri="{FF2B5EF4-FFF2-40B4-BE49-F238E27FC236}">
                <a16:creationId xmlns:a16="http://schemas.microsoft.com/office/drawing/2014/main" id="{B38BA4BE-733C-689B-48D7-9C164CC74E4C}"/>
              </a:ext>
            </a:extLst>
          </p:cNvPr>
          <p:cNvSpPr>
            <a:spLocks noGrp="1"/>
          </p:cNvSpPr>
          <p:nvPr>
            <p:ph type="sldNum" sz="quarter" idx="12"/>
          </p:nvPr>
        </p:nvSpPr>
        <p:spPr/>
        <p:txBody>
          <a:bodyPr/>
          <a:lstStyle/>
          <a:p>
            <a:fld id="{9FF96B15-8338-45D5-A943-561235072D66}" type="slidenum">
              <a:rPr lang="en-US" noProof="0" smtClean="0"/>
              <a:t>14</a:t>
            </a:fld>
            <a:endParaRPr lang="en-US" noProof="0" dirty="0"/>
          </a:p>
        </p:txBody>
      </p:sp>
    </p:spTree>
    <p:extLst>
      <p:ext uri="{BB962C8B-B14F-4D97-AF65-F5344CB8AC3E}">
        <p14:creationId xmlns:p14="http://schemas.microsoft.com/office/powerpoint/2010/main" val="36670829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B4A37-0402-64E9-E239-2A63564638F8}"/>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0FF5318C-1075-59C3-3908-3EA268F008CF}"/>
              </a:ext>
            </a:extLst>
          </p:cNvPr>
          <p:cNvSpPr/>
          <p:nvPr/>
        </p:nvSpPr>
        <p:spPr>
          <a:xfrm>
            <a:off x="0"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 normalizeH="0" baseline="0" noProof="0" dirty="0">
                <a:ln>
                  <a:noFill/>
                </a:ln>
                <a:solidFill>
                  <a:prstClr val="white"/>
                </a:solidFill>
                <a:effectLst/>
                <a:uLnTx/>
                <a:uFillTx/>
                <a:latin typeface="Arial"/>
                <a:ea typeface="+mn-ea"/>
                <a:cs typeface="Arial"/>
              </a:rPr>
              <a:t>  </a:t>
            </a:r>
            <a:endParaRPr kumimoji="0" sz="36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86AB1422-CF41-B24E-E995-3C8328212830}"/>
              </a:ext>
            </a:extLst>
          </p:cNvPr>
          <p:cNvSpPr txBox="1"/>
          <p:nvPr/>
        </p:nvSpPr>
        <p:spPr>
          <a:xfrm>
            <a:off x="371475" y="331038"/>
            <a:ext cx="10287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rPr>
              <a:t>2025-26 Annual Call - Recruitment</a:t>
            </a:r>
          </a:p>
        </p:txBody>
      </p:sp>
      <p:sp>
        <p:nvSpPr>
          <p:cNvPr id="3" name="TextBox 2">
            <a:extLst>
              <a:ext uri="{FF2B5EF4-FFF2-40B4-BE49-F238E27FC236}">
                <a16:creationId xmlns:a16="http://schemas.microsoft.com/office/drawing/2014/main" id="{E36CC196-C8D5-F9CD-D46A-0BFDAD077A63}"/>
              </a:ext>
            </a:extLst>
          </p:cNvPr>
          <p:cNvSpPr txBox="1"/>
          <p:nvPr/>
        </p:nvSpPr>
        <p:spPr>
          <a:xfrm>
            <a:off x="566547" y="2002647"/>
            <a:ext cx="10751126" cy="4524315"/>
          </a:xfrm>
          <a:prstGeom prst="rect">
            <a:avLst/>
          </a:prstGeom>
          <a:noFill/>
        </p:spPr>
        <p:txBody>
          <a:bodyPr wrap="square" rtlCol="0">
            <a:spAutoFit/>
          </a:bodyPr>
          <a:lstStyle/>
          <a:p>
            <a:pPr marL="800100" lvl="1" indent="-342900">
              <a:buFont typeface="Wingdings" panose="05000000000000000000" pitchFamily="2" charset="2"/>
              <a:buChar char="Ø"/>
            </a:pPr>
            <a:r>
              <a:rPr lang="en-US" sz="2400" dirty="0">
                <a:latin typeface="Aptos" panose="020B0004020202020204" pitchFamily="34" charset="0"/>
                <a:ea typeface="Verdana" panose="020B0604030504040204" pitchFamily="34" charset="0"/>
              </a:rPr>
              <a:t>Conflict of Interest Form is due at the time the shortlist is filed.</a:t>
            </a:r>
          </a:p>
          <a:p>
            <a:endParaRPr lang="en-US" sz="2400" dirty="0">
              <a:latin typeface="Aptos" panose="020B0004020202020204" pitchFamily="34" charset="0"/>
              <a:ea typeface="Verdana" panose="020B0604030504040204" pitchFamily="34" charset="0"/>
            </a:endParaRPr>
          </a:p>
          <a:p>
            <a:pPr marL="742950" lvl="1" indent="-285750">
              <a:buFont typeface="Arial" panose="020B0604020202020204" pitchFamily="34" charset="0"/>
              <a:buChar char="•"/>
            </a:pPr>
            <a:r>
              <a:rPr lang="en-US" sz="2400" dirty="0">
                <a:latin typeface="Aptos" panose="020B0004020202020204" pitchFamily="34" charset="0"/>
                <a:ea typeface="Verdana" panose="020B0604030504040204" pitchFamily="34" charset="0"/>
              </a:rPr>
              <a:t>Faculty form: </a:t>
            </a:r>
            <a:r>
              <a:rPr lang="en-US" sz="2400" dirty="0">
                <a:solidFill>
                  <a:srgbClr val="0070C0"/>
                </a:solidFill>
                <a:latin typeface="Aptos" panose="020B000402020202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https://aadocs.ucdavis.edu/your-resources/forms-and-checklists/forms/faculty-recruitment-committee-coi-statement-and-form.pdf</a:t>
            </a:r>
            <a:endParaRPr lang="en-US" sz="2400" dirty="0">
              <a:solidFill>
                <a:srgbClr val="0070C0"/>
              </a:solidFill>
              <a:latin typeface="Aptos" panose="020B0004020202020204" pitchFamily="34" charset="0"/>
              <a:ea typeface="Verdana" panose="020B0604030504040204" pitchFamily="34" charset="0"/>
            </a:endParaRPr>
          </a:p>
          <a:p>
            <a:pPr lvl="1"/>
            <a:endParaRPr lang="en-US" sz="2400" dirty="0">
              <a:latin typeface="Aptos" panose="020B0004020202020204" pitchFamily="34" charset="0"/>
              <a:ea typeface="Verdana" panose="020B0604030504040204" pitchFamily="34" charset="0"/>
            </a:endParaRPr>
          </a:p>
          <a:p>
            <a:pPr marL="742950" lvl="1" indent="-285750">
              <a:buFont typeface="Arial" panose="020B0604020202020204" pitchFamily="34" charset="0"/>
              <a:buChar char="•"/>
            </a:pPr>
            <a:r>
              <a:rPr lang="en-US" sz="2400" dirty="0">
                <a:latin typeface="Aptos" panose="020B0004020202020204" pitchFamily="34" charset="0"/>
                <a:ea typeface="Verdana" panose="020B0604030504040204" pitchFamily="34" charset="0"/>
              </a:rPr>
              <a:t>Non-faculty form: </a:t>
            </a:r>
            <a:r>
              <a:rPr lang="en-US" sz="2400" dirty="0">
                <a:solidFill>
                  <a:srgbClr val="0070C0"/>
                </a:solidFill>
                <a:latin typeface="Aptos" panose="020B0004020202020204" pitchFamily="34" charset="0"/>
                <a:ea typeface="Verdana" panose="020B0604030504040204" pitchFamily="34" charset="0"/>
                <a:hlinkClick r:id="rId4">
                  <a:extLst>
                    <a:ext uri="{A12FA001-AC4F-418D-AE19-62706E023703}">
                      <ahyp:hlinkClr xmlns:ahyp="http://schemas.microsoft.com/office/drawing/2018/hyperlinkcolor" val="tx"/>
                    </a:ext>
                  </a:extLst>
                </a:hlinkClick>
              </a:rPr>
              <a:t>https://aadocs.ucdavis.edu/your-resources/forms-and-checklists/forms/non-faculty-recruitment-committee-coi-stmt-and-form.pdf</a:t>
            </a:r>
            <a:endParaRPr lang="en-US" sz="2400" dirty="0">
              <a:solidFill>
                <a:srgbClr val="0070C0"/>
              </a:solidFill>
              <a:latin typeface="Aptos" panose="020B0004020202020204" pitchFamily="34" charset="0"/>
              <a:ea typeface="Verdana" panose="020B0604030504040204" pitchFamily="34" charset="0"/>
            </a:endParaRPr>
          </a:p>
          <a:p>
            <a:pPr marL="742950" lvl="1" indent="-285750">
              <a:buFont typeface="Arial" panose="020B0604020202020204" pitchFamily="34" charset="0"/>
              <a:buChar char="•"/>
            </a:pPr>
            <a:endParaRPr lang="en-US" sz="2400" dirty="0">
              <a:latin typeface="Aptos" panose="020B0004020202020204" pitchFamily="34" charset="0"/>
              <a:ea typeface="Verdana" panose="020B0604030504040204" pitchFamily="34" charset="0"/>
            </a:endParaRPr>
          </a:p>
          <a:p>
            <a:pPr marL="800100" lvl="1" indent="-342900">
              <a:buFont typeface="Wingdings" panose="05000000000000000000" pitchFamily="2" charset="2"/>
              <a:buChar char="Ø"/>
            </a:pPr>
            <a:r>
              <a:rPr lang="en-US" sz="2400" dirty="0">
                <a:latin typeface="Aptos" panose="020B0004020202020204" pitchFamily="34" charset="0"/>
                <a:ea typeface="Verdana" panose="020B0604030504040204" pitchFamily="34" charset="0"/>
              </a:rPr>
              <a:t>Upload in UC Recruit under the “Documentation” section.</a:t>
            </a:r>
          </a:p>
          <a:p>
            <a:pPr marL="742950" lvl="1" indent="-285750">
              <a:buFont typeface="Arial" panose="020B0604020202020204" pitchFamily="34" charset="0"/>
              <a:buChar char="•"/>
            </a:pPr>
            <a:endParaRPr lang="en-US" sz="2400" dirty="0">
              <a:latin typeface="Aptos" panose="020B0004020202020204" pitchFamily="34" charset="0"/>
              <a:ea typeface="Verdana" panose="020B0604030504040204" pitchFamily="34" charset="0"/>
            </a:endParaRPr>
          </a:p>
        </p:txBody>
      </p:sp>
      <p:sp>
        <p:nvSpPr>
          <p:cNvPr id="4" name="TextBox 3">
            <a:extLst>
              <a:ext uri="{FF2B5EF4-FFF2-40B4-BE49-F238E27FC236}">
                <a16:creationId xmlns:a16="http://schemas.microsoft.com/office/drawing/2014/main" id="{0E087BEC-D595-09D5-B425-1713E0E487FB}"/>
              </a:ext>
            </a:extLst>
          </p:cNvPr>
          <p:cNvSpPr txBox="1"/>
          <p:nvPr/>
        </p:nvSpPr>
        <p:spPr>
          <a:xfrm>
            <a:off x="371475" y="1518234"/>
            <a:ext cx="4578478" cy="461665"/>
          </a:xfrm>
          <a:prstGeom prst="rect">
            <a:avLst/>
          </a:prstGeom>
          <a:noFill/>
        </p:spPr>
        <p:txBody>
          <a:bodyPr wrap="square" rtlCol="0">
            <a:spAutoFit/>
          </a:bodyPr>
          <a:lstStyle/>
          <a:p>
            <a:r>
              <a:rPr lang="en-US" sz="2400" b="1" dirty="0">
                <a:ea typeface="Verdana" panose="020B0604030504040204" pitchFamily="34" charset="0"/>
              </a:rPr>
              <a:t>Conflict of Interest Reminder</a:t>
            </a:r>
          </a:p>
        </p:txBody>
      </p:sp>
      <p:sp>
        <p:nvSpPr>
          <p:cNvPr id="9" name="Slide Number Placeholder 8">
            <a:extLst>
              <a:ext uri="{FF2B5EF4-FFF2-40B4-BE49-F238E27FC236}">
                <a16:creationId xmlns:a16="http://schemas.microsoft.com/office/drawing/2014/main" id="{85933381-06FB-EB94-FD6B-998ACC3E4712}"/>
              </a:ext>
            </a:extLst>
          </p:cNvPr>
          <p:cNvSpPr>
            <a:spLocks noGrp="1"/>
          </p:cNvSpPr>
          <p:nvPr>
            <p:ph type="sldNum" sz="quarter" idx="12"/>
          </p:nvPr>
        </p:nvSpPr>
        <p:spPr/>
        <p:txBody>
          <a:bodyPr/>
          <a:lstStyle/>
          <a:p>
            <a:fld id="{9FF96B15-8338-45D5-A943-561235072D66}" type="slidenum">
              <a:rPr lang="en-US" noProof="0" smtClean="0"/>
              <a:t>15</a:t>
            </a:fld>
            <a:endParaRPr lang="en-US" noProof="0" dirty="0"/>
          </a:p>
        </p:txBody>
      </p:sp>
    </p:spTree>
    <p:extLst>
      <p:ext uri="{BB962C8B-B14F-4D97-AF65-F5344CB8AC3E}">
        <p14:creationId xmlns:p14="http://schemas.microsoft.com/office/powerpoint/2010/main" val="1256852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B22AB5-B31F-16E1-6A88-BB1D19962655}"/>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543D0D77-9AB6-3EA3-4FE4-7F91BDC88563}"/>
              </a:ext>
            </a:extLst>
          </p:cNvPr>
          <p:cNvSpPr/>
          <p:nvPr/>
        </p:nvSpPr>
        <p:spPr>
          <a:xfrm>
            <a:off x="0"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 normalizeH="0" baseline="0" noProof="0" dirty="0">
                <a:ln>
                  <a:noFill/>
                </a:ln>
                <a:solidFill>
                  <a:prstClr val="white"/>
                </a:solidFill>
                <a:effectLst/>
                <a:uLnTx/>
                <a:uFillTx/>
                <a:latin typeface="Arial"/>
                <a:ea typeface="+mn-ea"/>
                <a:cs typeface="Arial"/>
              </a:rPr>
              <a:t>  </a:t>
            </a:r>
            <a:endParaRPr kumimoji="0" sz="36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BA017BCB-0262-ABF2-4D44-279DB44B0204}"/>
              </a:ext>
            </a:extLst>
          </p:cNvPr>
          <p:cNvSpPr txBox="1"/>
          <p:nvPr/>
        </p:nvSpPr>
        <p:spPr>
          <a:xfrm>
            <a:off x="371475" y="192357"/>
            <a:ext cx="11558727"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prstClr val="white"/>
                </a:solidFill>
                <a:latin typeface="Verdana" panose="020B0604030504040204" pitchFamily="34" charset="0"/>
                <a:ea typeface="Verdana" panose="020B0604030504040204" pitchFamily="34" charset="0"/>
              </a:rPr>
              <a:t>Faculty </a:t>
            </a:r>
            <a:r>
              <a:rPr kumimoji="0" lang="en-US" sz="28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rPr>
              <a:t>Recruitment Employee Disclosure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dirty="0">
                <a:solidFill>
                  <a:prstClr val="white"/>
                </a:solidFill>
                <a:latin typeface="Verdana" panose="020B0604030504040204" pitchFamily="34" charset="0"/>
                <a:ea typeface="Verdana" panose="020B0604030504040204" pitchFamily="34" charset="0"/>
              </a:rPr>
              <a:t>(Effective January 1, 2025)</a:t>
            </a:r>
            <a:r>
              <a:rPr kumimoji="0" lang="en-US" sz="20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rPr>
              <a:t> </a:t>
            </a:r>
          </a:p>
        </p:txBody>
      </p:sp>
      <p:sp>
        <p:nvSpPr>
          <p:cNvPr id="3" name="TextBox 2">
            <a:extLst>
              <a:ext uri="{FF2B5EF4-FFF2-40B4-BE49-F238E27FC236}">
                <a16:creationId xmlns:a16="http://schemas.microsoft.com/office/drawing/2014/main" id="{816D9468-F531-0796-DB7F-95D098FF0111}"/>
              </a:ext>
            </a:extLst>
          </p:cNvPr>
          <p:cNvSpPr txBox="1"/>
          <p:nvPr/>
        </p:nvSpPr>
        <p:spPr>
          <a:xfrm>
            <a:off x="578739" y="1171650"/>
            <a:ext cx="10751126" cy="5909310"/>
          </a:xfrm>
          <a:prstGeom prst="rect">
            <a:avLst/>
          </a:prstGeom>
          <a:noFill/>
        </p:spPr>
        <p:txBody>
          <a:bodyPr wrap="square" rtlCol="0">
            <a:spAutoFit/>
          </a:bodyPr>
          <a:lstStyle/>
          <a:p>
            <a:pPr marL="0" indent="0">
              <a:buNone/>
            </a:pPr>
            <a:r>
              <a:rPr lang="en-US" sz="1500" b="1" dirty="0">
                <a:latin typeface="Aptos" panose="020B0004020202020204" pitchFamily="34" charset="0"/>
              </a:rPr>
              <a:t>1. Requirements</a:t>
            </a:r>
          </a:p>
          <a:p>
            <a:pPr lvl="1"/>
            <a:r>
              <a:rPr lang="en-US" sz="1500" dirty="0">
                <a:latin typeface="Aptos" panose="020B0004020202020204" pitchFamily="34" charset="0"/>
              </a:rPr>
              <a:t>-- All recruitments and direct hires (waivers, exemptions, postdocs, students, volunteers) must include required language either in the job description or at the start of direct hire discussions.</a:t>
            </a:r>
          </a:p>
          <a:p>
            <a:pPr lvl="1"/>
            <a:endParaRPr lang="en-US" sz="800" dirty="0">
              <a:latin typeface="Aptos" panose="020B0004020202020204" pitchFamily="34" charset="0"/>
            </a:endParaRPr>
          </a:p>
          <a:p>
            <a:pPr marL="0" indent="0">
              <a:buNone/>
            </a:pPr>
            <a:r>
              <a:rPr lang="en-US" sz="1500" b="1" dirty="0">
                <a:latin typeface="Aptos" panose="020B0004020202020204" pitchFamily="34" charset="0"/>
              </a:rPr>
              <a:t>2. Candidate Awareness &amp; Authorization</a:t>
            </a:r>
          </a:p>
          <a:p>
            <a:pPr lvl="1"/>
            <a:r>
              <a:rPr lang="en-US" sz="1500" dirty="0">
                <a:latin typeface="Aptos" panose="020B0004020202020204" pitchFamily="34" charset="0"/>
              </a:rPr>
              <a:t>-- Candidates will be informed of the process through recruitment language or via email for direct hires.</a:t>
            </a:r>
          </a:p>
          <a:p>
            <a:pPr lvl="1"/>
            <a:r>
              <a:rPr lang="en-US" sz="1500" dirty="0">
                <a:latin typeface="Aptos" panose="020B0004020202020204" pitchFamily="34" charset="0"/>
              </a:rPr>
              <a:t>-- Each candidate must sign an </a:t>
            </a:r>
            <a:r>
              <a:rPr lang="en-US" sz="1500" b="1" dirty="0">
                <a:latin typeface="Aptos" panose="020B0004020202020204" pitchFamily="34" charset="0"/>
              </a:rPr>
              <a:t>Authorization to Release Information</a:t>
            </a:r>
            <a:r>
              <a:rPr lang="en-US" sz="1500" dirty="0">
                <a:latin typeface="Aptos" panose="020B0004020202020204" pitchFamily="34" charset="0"/>
              </a:rPr>
              <a:t> as part of their application materials.</a:t>
            </a:r>
          </a:p>
          <a:p>
            <a:pPr lvl="1"/>
            <a:endParaRPr lang="en-US" sz="800" dirty="0">
              <a:latin typeface="Aptos" panose="020B0004020202020204" pitchFamily="34" charset="0"/>
            </a:endParaRPr>
          </a:p>
          <a:p>
            <a:pPr marL="0" indent="0">
              <a:buNone/>
            </a:pPr>
            <a:r>
              <a:rPr lang="en-US" sz="1500" b="1" dirty="0">
                <a:latin typeface="Aptos" panose="020B0004020202020204" pitchFamily="34" charset="0"/>
              </a:rPr>
              <a:t>3. Hiring Dean’s Office Survey</a:t>
            </a:r>
          </a:p>
          <a:p>
            <a:pPr lvl="1"/>
            <a:r>
              <a:rPr lang="en-US" sz="1500" dirty="0">
                <a:latin typeface="Aptos" panose="020B0004020202020204" pitchFamily="34" charset="0"/>
              </a:rPr>
              <a:t>--</a:t>
            </a:r>
            <a:r>
              <a:rPr lang="en-US" sz="1500" b="1" dirty="0">
                <a:latin typeface="Aptos" panose="020B0004020202020204" pitchFamily="34" charset="0"/>
              </a:rPr>
              <a:t> Academic Personnel</a:t>
            </a:r>
            <a:r>
              <a:rPr lang="en-US" sz="1500" dirty="0">
                <a:latin typeface="Aptos" panose="020B0004020202020204" pitchFamily="34" charset="0"/>
              </a:rPr>
              <a:t> initiates the hiring department survey for the </a:t>
            </a:r>
            <a:r>
              <a:rPr lang="en-US" sz="1500" b="1" dirty="0">
                <a:latin typeface="Aptos" panose="020B0004020202020204" pitchFamily="34" charset="0"/>
              </a:rPr>
              <a:t>proposed candidat</a:t>
            </a:r>
            <a:r>
              <a:rPr lang="en-US" sz="1500" dirty="0">
                <a:latin typeface="Aptos" panose="020B0004020202020204" pitchFamily="34" charset="0"/>
              </a:rPr>
              <a:t>e.</a:t>
            </a:r>
          </a:p>
          <a:p>
            <a:pPr lvl="1">
              <a:spcBef>
                <a:spcPts val="0"/>
              </a:spcBef>
            </a:pPr>
            <a:r>
              <a:rPr lang="en-US" sz="1500" dirty="0">
                <a:latin typeface="Aptos" panose="020B0004020202020204" pitchFamily="34" charset="0"/>
              </a:rPr>
              <a:t>-- The </a:t>
            </a:r>
            <a:r>
              <a:rPr lang="en-US" sz="1500" b="1" dirty="0">
                <a:latin typeface="Aptos" panose="020B0004020202020204" pitchFamily="34" charset="0"/>
              </a:rPr>
              <a:t>Recruitment Team Analyst</a:t>
            </a:r>
            <a:r>
              <a:rPr lang="en-US" sz="1500" dirty="0">
                <a:latin typeface="Aptos" panose="020B0004020202020204" pitchFamily="34" charset="0"/>
              </a:rPr>
              <a:t> or </a:t>
            </a:r>
            <a:r>
              <a:rPr lang="en-US" sz="1500" b="1" dirty="0">
                <a:latin typeface="Aptos" panose="020B0004020202020204" pitchFamily="34" charset="0"/>
              </a:rPr>
              <a:t>Non-Faculty Analyst</a:t>
            </a:r>
            <a:r>
              <a:rPr lang="en-US" sz="1500" dirty="0">
                <a:latin typeface="Aptos" panose="020B0004020202020204" pitchFamily="34" charset="0"/>
              </a:rPr>
              <a:t> hand will submit the Hiring Survey.</a:t>
            </a:r>
          </a:p>
          <a:p>
            <a:pPr marL="457200" lvl="1" indent="0">
              <a:spcBef>
                <a:spcPts val="0"/>
              </a:spcBef>
              <a:buNone/>
            </a:pPr>
            <a:endParaRPr lang="en-US" sz="800" dirty="0">
              <a:latin typeface="Aptos" panose="020B0004020202020204" pitchFamily="34" charset="0"/>
            </a:endParaRPr>
          </a:p>
          <a:p>
            <a:pPr marL="0" lvl="1" indent="0">
              <a:spcBef>
                <a:spcPts val="0"/>
              </a:spcBef>
              <a:buNone/>
            </a:pPr>
            <a:r>
              <a:rPr lang="en-US" sz="1500" b="1" dirty="0">
                <a:latin typeface="Aptos" panose="020B0004020202020204" pitchFamily="34" charset="0"/>
              </a:rPr>
              <a:t>4. Candidate Disclosure</a:t>
            </a:r>
          </a:p>
          <a:p>
            <a:pPr lvl="1">
              <a:spcBef>
                <a:spcPts val="0"/>
              </a:spcBef>
            </a:pPr>
            <a:r>
              <a:rPr lang="en-US" sz="1500" dirty="0">
                <a:latin typeface="Aptos" panose="020B0004020202020204" pitchFamily="34" charset="0"/>
              </a:rPr>
              <a:t>-- </a:t>
            </a:r>
            <a:r>
              <a:rPr lang="en-US" sz="1500" b="1" dirty="0">
                <a:latin typeface="Aptos" panose="020B0004020202020204" pitchFamily="34" charset="0"/>
              </a:rPr>
              <a:t>Academic Affairs</a:t>
            </a:r>
            <a:r>
              <a:rPr lang="en-US" sz="1500" dirty="0">
                <a:latin typeface="Aptos" panose="020B0004020202020204" pitchFamily="34" charset="0"/>
              </a:rPr>
              <a:t> will contact the candidate and request completion of the </a:t>
            </a:r>
            <a:r>
              <a:rPr lang="en-US" sz="1500" b="1" dirty="0">
                <a:latin typeface="Aptos" panose="020B0004020202020204" pitchFamily="34" charset="0"/>
              </a:rPr>
              <a:t>Employment Disclosure Questionnaire</a:t>
            </a:r>
            <a:r>
              <a:rPr lang="en-US" sz="1500" dirty="0">
                <a:latin typeface="Aptos" panose="020B0004020202020204" pitchFamily="34" charset="0"/>
              </a:rPr>
              <a:t>.</a:t>
            </a:r>
          </a:p>
          <a:p>
            <a:pPr marL="457200" lvl="1" indent="0">
              <a:spcBef>
                <a:spcPts val="0"/>
              </a:spcBef>
              <a:buNone/>
            </a:pPr>
            <a:endParaRPr lang="en-US" sz="800" dirty="0">
              <a:solidFill>
                <a:schemeClr val="tx1"/>
              </a:solidFill>
              <a:latin typeface="Aptos" panose="020B0004020202020204" pitchFamily="34" charset="0"/>
            </a:endParaRPr>
          </a:p>
          <a:p>
            <a:pPr marL="0" lvl="1" indent="0">
              <a:spcBef>
                <a:spcPts val="0"/>
              </a:spcBef>
              <a:buNone/>
            </a:pPr>
            <a:r>
              <a:rPr lang="en-US" sz="1500" b="1" dirty="0">
                <a:latin typeface="Aptos" panose="020B0004020202020204" pitchFamily="34" charset="0"/>
              </a:rPr>
              <a:t>5. Clearance Notification</a:t>
            </a:r>
          </a:p>
          <a:p>
            <a:pPr lvl="1"/>
            <a:r>
              <a:rPr lang="en-US" sz="1500" dirty="0">
                <a:latin typeface="Aptos" panose="020B0004020202020204" pitchFamily="34" charset="0"/>
              </a:rPr>
              <a:t>-- </a:t>
            </a:r>
            <a:r>
              <a:rPr lang="en-US" sz="1500" b="1" dirty="0">
                <a:latin typeface="Aptos" panose="020B0004020202020204" pitchFamily="34" charset="0"/>
              </a:rPr>
              <a:t>Academic Affairs</a:t>
            </a:r>
            <a:r>
              <a:rPr lang="en-US" sz="1500" dirty="0">
                <a:latin typeface="Aptos" panose="020B0004020202020204" pitchFamily="34" charset="0"/>
              </a:rPr>
              <a:t> will notify the </a:t>
            </a:r>
            <a:r>
              <a:rPr lang="en-US" sz="1500" b="1" dirty="0">
                <a:latin typeface="Aptos" panose="020B0004020202020204" pitchFamily="34" charset="0"/>
              </a:rPr>
              <a:t>Recruitment Team </a:t>
            </a:r>
            <a:r>
              <a:rPr lang="en-US" sz="1500" dirty="0">
                <a:latin typeface="Aptos" panose="020B0004020202020204" pitchFamily="34" charset="0"/>
              </a:rPr>
              <a:t>once clearance is determined.</a:t>
            </a:r>
          </a:p>
          <a:p>
            <a:pPr lvl="1"/>
            <a:r>
              <a:rPr lang="en-US" sz="1500" dirty="0">
                <a:latin typeface="Aptos" panose="020B0004020202020204" pitchFamily="34" charset="0"/>
              </a:rPr>
              <a:t>-- A team member will inform the </a:t>
            </a:r>
            <a:r>
              <a:rPr lang="en-US" sz="1500" b="1" dirty="0">
                <a:latin typeface="Aptos" panose="020B0004020202020204" pitchFamily="34" charset="0"/>
              </a:rPr>
              <a:t>Department</a:t>
            </a:r>
            <a:r>
              <a:rPr lang="en-US" sz="1500" dirty="0">
                <a:latin typeface="Aptos" panose="020B0004020202020204" pitchFamily="34" charset="0"/>
              </a:rPr>
              <a:t> of the clearance status within </a:t>
            </a:r>
            <a:r>
              <a:rPr lang="en-US" sz="1500" b="1" dirty="0">
                <a:latin typeface="Aptos" panose="020B0004020202020204" pitchFamily="34" charset="0"/>
              </a:rPr>
              <a:t>72 hours</a:t>
            </a:r>
            <a:r>
              <a:rPr lang="en-US" sz="1500" dirty="0">
                <a:latin typeface="Aptos" panose="020B0004020202020204" pitchFamily="34" charset="0"/>
              </a:rPr>
              <a:t>.  </a:t>
            </a:r>
          </a:p>
          <a:p>
            <a:pPr marL="457200" lvl="1" indent="0">
              <a:buNone/>
            </a:pPr>
            <a:endParaRPr lang="en-US" sz="800" dirty="0">
              <a:solidFill>
                <a:schemeClr val="tx1"/>
              </a:solidFill>
              <a:latin typeface="Aptos" panose="020B0004020202020204" pitchFamily="34" charset="0"/>
            </a:endParaRPr>
          </a:p>
          <a:p>
            <a:pPr marL="0" lvl="1" indent="0">
              <a:spcBef>
                <a:spcPts val="0"/>
              </a:spcBef>
              <a:buNone/>
            </a:pPr>
            <a:r>
              <a:rPr lang="en-US" sz="1500" b="1" dirty="0">
                <a:latin typeface="Aptos" panose="020B0004020202020204" pitchFamily="34" charset="0"/>
              </a:rPr>
              <a:t>6. Job Offer &amp; Appointment</a:t>
            </a:r>
          </a:p>
          <a:p>
            <a:pPr lvl="1"/>
            <a:r>
              <a:rPr lang="en-US" sz="1500" dirty="0">
                <a:latin typeface="Aptos" panose="020B0004020202020204" pitchFamily="34" charset="0"/>
              </a:rPr>
              <a:t>-- If the candidate is </a:t>
            </a:r>
            <a:r>
              <a:rPr lang="en-US" sz="1500" b="1" dirty="0">
                <a:latin typeface="Aptos" panose="020B0004020202020204" pitchFamily="34" charset="0"/>
              </a:rPr>
              <a:t>cleared</a:t>
            </a:r>
            <a:r>
              <a:rPr lang="en-US" sz="1500" dirty="0">
                <a:latin typeface="Aptos" panose="020B0004020202020204" pitchFamily="34" charset="0"/>
              </a:rPr>
              <a:t>, proceed with a TOL.</a:t>
            </a:r>
          </a:p>
          <a:p>
            <a:pPr lvl="1"/>
            <a:r>
              <a:rPr lang="en-US" sz="1500" dirty="0">
                <a:latin typeface="Aptos" panose="020B0004020202020204" pitchFamily="34" charset="0"/>
              </a:rPr>
              <a:t>-- Upon acceptance of the TOL:</a:t>
            </a:r>
          </a:p>
          <a:p>
            <a:pPr marL="1257300" lvl="2" indent="-342900">
              <a:buFont typeface="Courier New" panose="02070309020205020404" pitchFamily="49" charset="0"/>
              <a:buChar char="o"/>
            </a:pPr>
            <a:r>
              <a:rPr lang="en-US" sz="1500" dirty="0">
                <a:latin typeface="Aptos" panose="020B0004020202020204" pitchFamily="34" charset="0"/>
              </a:rPr>
              <a:t>The </a:t>
            </a:r>
            <a:r>
              <a:rPr lang="en-US" sz="1500" b="1" dirty="0">
                <a:latin typeface="Aptos" panose="020B0004020202020204" pitchFamily="34" charset="0"/>
              </a:rPr>
              <a:t>Department</a:t>
            </a:r>
            <a:r>
              <a:rPr lang="en-US" sz="1500" dirty="0">
                <a:latin typeface="Aptos" panose="020B0004020202020204" pitchFamily="34" charset="0"/>
              </a:rPr>
              <a:t> proceeds with the appointment.</a:t>
            </a:r>
          </a:p>
          <a:p>
            <a:pPr marL="1257300" lvl="2" indent="-342900">
              <a:buFont typeface="Courier New" panose="02070309020205020404" pitchFamily="49" charset="0"/>
              <a:buChar char="o"/>
            </a:pPr>
            <a:r>
              <a:rPr lang="en-US" sz="1500" dirty="0">
                <a:latin typeface="Aptos" panose="020B0004020202020204" pitchFamily="34" charset="0"/>
              </a:rPr>
              <a:t>Attach the clearance email to the Department letter for routing in MIV.</a:t>
            </a:r>
          </a:p>
          <a:p>
            <a:pPr marL="1257300" lvl="2" indent="-342900">
              <a:buFont typeface="Courier New" panose="02070309020205020404" pitchFamily="49" charset="0"/>
              <a:buChar char="o"/>
            </a:pPr>
            <a:r>
              <a:rPr lang="en-US" sz="1500" dirty="0">
                <a:latin typeface="Aptos" panose="020B0004020202020204" pitchFamily="34" charset="0"/>
              </a:rPr>
              <a:t>For non-MIV appointments, attach the approval email to the Aggie Service Case onboarding case.</a:t>
            </a:r>
          </a:p>
          <a:p>
            <a:pPr marL="742950" lvl="1" indent="-285750">
              <a:buFont typeface="Arial" panose="020B0604020202020204" pitchFamily="34" charset="0"/>
              <a:buChar char="•"/>
            </a:pPr>
            <a:endParaRPr lang="en-US" sz="2400" dirty="0">
              <a:latin typeface="Aptos" panose="020B0004020202020204" pitchFamily="34" charset="0"/>
              <a:ea typeface="Verdana" panose="020B0604030504040204" pitchFamily="34" charset="0"/>
            </a:endParaRPr>
          </a:p>
        </p:txBody>
      </p:sp>
      <p:sp>
        <p:nvSpPr>
          <p:cNvPr id="6" name="Slide Number Placeholder 5">
            <a:extLst>
              <a:ext uri="{FF2B5EF4-FFF2-40B4-BE49-F238E27FC236}">
                <a16:creationId xmlns:a16="http://schemas.microsoft.com/office/drawing/2014/main" id="{C449570F-C5BC-64B5-406C-E499D35ED19E}"/>
              </a:ext>
            </a:extLst>
          </p:cNvPr>
          <p:cNvSpPr>
            <a:spLocks noGrp="1"/>
          </p:cNvSpPr>
          <p:nvPr>
            <p:ph type="sldNum" sz="quarter" idx="12"/>
          </p:nvPr>
        </p:nvSpPr>
        <p:spPr/>
        <p:txBody>
          <a:bodyPr/>
          <a:lstStyle/>
          <a:p>
            <a:fld id="{9FF96B15-8338-45D5-A943-561235072D66}" type="slidenum">
              <a:rPr lang="en-US" noProof="0" smtClean="0"/>
              <a:t>16</a:t>
            </a:fld>
            <a:endParaRPr lang="en-US" noProof="0" dirty="0"/>
          </a:p>
        </p:txBody>
      </p:sp>
    </p:spTree>
    <p:extLst>
      <p:ext uri="{BB962C8B-B14F-4D97-AF65-F5344CB8AC3E}">
        <p14:creationId xmlns:p14="http://schemas.microsoft.com/office/powerpoint/2010/main" val="20482020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3A89E-FDD6-8F43-F52F-2047D2A17446}"/>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78CC9A63-A4A5-71FA-E98D-F22D3F1B3AAC}"/>
              </a:ext>
            </a:extLst>
          </p:cNvPr>
          <p:cNvSpPr/>
          <p:nvPr/>
        </p:nvSpPr>
        <p:spPr>
          <a:xfrm>
            <a:off x="0"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10" normalizeH="0" baseline="0" noProof="0" dirty="0">
                <a:ln>
                  <a:noFill/>
                </a:ln>
                <a:solidFill>
                  <a:prstClr val="white"/>
                </a:solidFill>
                <a:effectLst/>
                <a:uLnTx/>
                <a:uFillTx/>
                <a:latin typeface="Arial"/>
                <a:ea typeface="+mn-ea"/>
                <a:cs typeface="Arial"/>
              </a:rPr>
              <a:t>  </a:t>
            </a:r>
            <a:endParaRPr kumimoji="0" sz="3600" b="0" i="0" u="none" strike="noStrike" kern="1200" cap="none" spc="0" normalizeH="0" baseline="0" noProof="0" dirty="0">
              <a:ln>
                <a:noFill/>
              </a:ln>
              <a:solidFill>
                <a:prstClr val="white"/>
              </a:solidFill>
              <a:effectLst/>
              <a:uLnTx/>
              <a:uFillTx/>
              <a:latin typeface="Calibri"/>
              <a:ea typeface="+mn-ea"/>
              <a:cs typeface="+mn-cs"/>
            </a:endParaRPr>
          </a:p>
        </p:txBody>
      </p:sp>
      <p:sp>
        <p:nvSpPr>
          <p:cNvPr id="2" name="TextBox 1">
            <a:extLst>
              <a:ext uri="{FF2B5EF4-FFF2-40B4-BE49-F238E27FC236}">
                <a16:creationId xmlns:a16="http://schemas.microsoft.com/office/drawing/2014/main" id="{410F9A6F-8D14-EE62-6E6D-6B62C3ADFE2A}"/>
              </a:ext>
            </a:extLst>
          </p:cNvPr>
          <p:cNvSpPr txBox="1"/>
          <p:nvPr/>
        </p:nvSpPr>
        <p:spPr>
          <a:xfrm>
            <a:off x="371475" y="331038"/>
            <a:ext cx="102870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Verdana" panose="020B0604030504040204" pitchFamily="34" charset="0"/>
                <a:ea typeface="Verdana" panose="020B0604030504040204" pitchFamily="34" charset="0"/>
              </a:rPr>
              <a:t>Junior Specialist - Reminders</a:t>
            </a:r>
          </a:p>
        </p:txBody>
      </p:sp>
      <p:sp>
        <p:nvSpPr>
          <p:cNvPr id="3" name="TextBox 2">
            <a:extLst>
              <a:ext uri="{FF2B5EF4-FFF2-40B4-BE49-F238E27FC236}">
                <a16:creationId xmlns:a16="http://schemas.microsoft.com/office/drawing/2014/main" id="{55045FE1-8260-8BB0-B572-CC52AD295B0A}"/>
              </a:ext>
            </a:extLst>
          </p:cNvPr>
          <p:cNvSpPr txBox="1"/>
          <p:nvPr/>
        </p:nvSpPr>
        <p:spPr>
          <a:xfrm>
            <a:off x="720437" y="1360431"/>
            <a:ext cx="10751126" cy="6063198"/>
          </a:xfrm>
          <a:prstGeom prst="rect">
            <a:avLst/>
          </a:prstGeom>
          <a:noFill/>
        </p:spPr>
        <p:txBody>
          <a:bodyPr wrap="square" rtlCol="0">
            <a:spAutoFit/>
          </a:bodyPr>
          <a:lstStyle/>
          <a:p>
            <a:pPr marL="342900" lvl="0" indent="-342900">
              <a:buFont typeface="Wingdings" panose="05000000000000000000" pitchFamily="2" charset="2"/>
              <a:buChar char="Ø"/>
            </a:pPr>
            <a:r>
              <a:rPr lang="en-US" sz="2000" u="sng" dirty="0">
                <a:latin typeface="Aptos" panose="020B0004020202020204" pitchFamily="34" charset="0"/>
                <a:ea typeface="Aptos" panose="020B0004020202020204" pitchFamily="34" charset="0"/>
              </a:rPr>
              <a:t>Jr. Specialists Recruitments:</a:t>
            </a:r>
            <a:r>
              <a:rPr lang="en-US" sz="2000" dirty="0">
                <a:latin typeface="Aptos" panose="020B0004020202020204" pitchFamily="34" charset="0"/>
                <a:ea typeface="Aptos" panose="020B0004020202020204" pitchFamily="34" charset="0"/>
              </a:rPr>
              <a:t> Candidates may only be hired into titles/steps that are included in the recruitment. If there is a possibility of part-time and full-time options, include the NEX job code 003329 and the exempt job code 003330. </a:t>
            </a:r>
          </a:p>
          <a:p>
            <a:pPr lvl="0"/>
            <a:r>
              <a:rPr lang="en-US" sz="2000" dirty="0">
                <a:latin typeface="Aptos" panose="020B0004020202020204" pitchFamily="34" charset="0"/>
                <a:ea typeface="Aptos" panose="020B0004020202020204" pitchFamily="34" charset="0"/>
              </a:rPr>
              <a:t>-     Recruitments may include Step 1 and Step 2 salaries. </a:t>
            </a:r>
          </a:p>
          <a:p>
            <a:pPr marL="342900" lvl="0" indent="-342900">
              <a:buFont typeface="Wingdings" panose="05000000000000000000" pitchFamily="2" charset="2"/>
              <a:buChar char="Ø"/>
            </a:pPr>
            <a:endParaRPr lang="en-US" sz="1400" dirty="0">
              <a:latin typeface="Aptos" panose="020B0004020202020204" pitchFamily="34" charset="0"/>
              <a:ea typeface="Aptos" panose="020B0004020202020204" pitchFamily="34" charset="0"/>
            </a:endParaRPr>
          </a:p>
          <a:p>
            <a:pPr marL="342900" lvl="0" indent="-342900">
              <a:buFont typeface="Wingdings" panose="05000000000000000000" pitchFamily="2" charset="2"/>
              <a:buChar char="Ø"/>
            </a:pPr>
            <a:r>
              <a:rPr lang="en-US" sz="2000" u="sng" dirty="0">
                <a:latin typeface="Aptos" panose="020B0004020202020204" pitchFamily="34" charset="0"/>
                <a:ea typeface="Aptos" panose="020B0004020202020204" pitchFamily="34" charset="0"/>
              </a:rPr>
              <a:t>Applicant Qualifications:</a:t>
            </a:r>
            <a:r>
              <a:rPr lang="en-US" sz="2000" dirty="0">
                <a:latin typeface="Aptos" panose="020B0004020202020204" pitchFamily="34" charset="0"/>
                <a:ea typeface="Aptos" panose="020B0004020202020204" pitchFamily="34" charset="0"/>
              </a:rPr>
              <a:t> Candidates with a Master’s degree may not be hired as a Jr. Specialist. If the candidate will obtain a Master’s degree during the appointment term of their Jr. Specialist appointment, they may only be hired for a 1-year appointment and are </a:t>
            </a:r>
            <a:r>
              <a:rPr lang="en-US" sz="2000" u="sng" dirty="0">
                <a:latin typeface="Aptos" panose="020B0004020202020204" pitchFamily="34" charset="0"/>
                <a:ea typeface="Aptos" panose="020B0004020202020204" pitchFamily="34" charset="0"/>
              </a:rPr>
              <a:t>not</a:t>
            </a:r>
            <a:r>
              <a:rPr lang="en-US" sz="2000" dirty="0">
                <a:latin typeface="Aptos" panose="020B0004020202020204" pitchFamily="34" charset="0"/>
                <a:ea typeface="Aptos" panose="020B0004020202020204" pitchFamily="34" charset="0"/>
              </a:rPr>
              <a:t> eligible for reappointment. These candidates should be hired at Step 2.</a:t>
            </a:r>
          </a:p>
          <a:p>
            <a:pPr marL="342900" lvl="0" indent="-342900">
              <a:buFont typeface="Wingdings" panose="05000000000000000000" pitchFamily="2" charset="2"/>
              <a:buChar char="Ø"/>
            </a:pPr>
            <a:endParaRPr lang="en-US" sz="1400" dirty="0">
              <a:latin typeface="Aptos" panose="020B0004020202020204" pitchFamily="34" charset="0"/>
              <a:ea typeface="Aptos" panose="020B0004020202020204" pitchFamily="34" charset="0"/>
            </a:endParaRPr>
          </a:p>
          <a:p>
            <a:pPr marL="342900" indent="-342900">
              <a:buFont typeface="Wingdings" panose="05000000000000000000" pitchFamily="2" charset="2"/>
              <a:buChar char="Ø"/>
            </a:pPr>
            <a:r>
              <a:rPr lang="en-US" sz="2000" u="sng" dirty="0">
                <a:latin typeface="Aptos" panose="020B0004020202020204" pitchFamily="34" charset="0"/>
                <a:ea typeface="Times New Roman" panose="02020603050405020304" pitchFamily="18" charset="0"/>
              </a:rPr>
              <a:t>Jr. Specialist Reappointment Guidance:</a:t>
            </a:r>
            <a:r>
              <a:rPr lang="en-US" sz="2000" b="1" dirty="0">
                <a:latin typeface="Aptos" panose="020B0004020202020204" pitchFamily="34" charset="0"/>
                <a:ea typeface="Times New Roman" panose="02020603050405020304" pitchFamily="18" charset="0"/>
              </a:rPr>
              <a:t> </a:t>
            </a:r>
            <a:r>
              <a:rPr lang="en-US" sz="2000" dirty="0">
                <a:latin typeface="Aptos" panose="020B0004020202020204" pitchFamily="34" charset="0"/>
                <a:ea typeface="Times New Roman" panose="02020603050405020304" pitchFamily="18" charset="0"/>
              </a:rPr>
              <a:t>Absent serious performance issues, a Jr. Specialist reappointed for a second year in that title must be moved from salary step 1 to salary step 2. </a:t>
            </a:r>
          </a:p>
          <a:p>
            <a:pPr marL="800100" lvl="1" indent="-342900">
              <a:buFont typeface="Arial" panose="020B0604020202020204" pitchFamily="34" charset="0"/>
              <a:buChar char="•"/>
            </a:pPr>
            <a:r>
              <a:rPr lang="en-US" sz="2000" dirty="0">
                <a:latin typeface="Aptos" panose="020B0004020202020204" pitchFamily="34" charset="0"/>
                <a:ea typeface="Times New Roman" panose="02020603050405020304" pitchFamily="18" charset="0"/>
              </a:rPr>
              <a:t>Please refer to the </a:t>
            </a:r>
            <a:r>
              <a:rPr lang="en-US" sz="2000" dirty="0">
                <a:solidFill>
                  <a:srgbClr val="0070C0"/>
                </a:solidFill>
                <a:latin typeface="Aptos" panose="020B0004020202020204" pitchFamily="34" charset="0"/>
                <a:hlinkClick r:id="rId3">
                  <a:extLst>
                    <a:ext uri="{A12FA001-AC4F-418D-AE19-62706E023703}">
                      <ahyp:hlinkClr xmlns:ahyp="http://schemas.microsoft.com/office/drawing/2018/hyperlinkcolor" val="tx"/>
                    </a:ext>
                  </a:extLst>
                </a:hlinkClick>
              </a:rPr>
              <a:t>junior-specialist-reappointment-checklist.pdf</a:t>
            </a:r>
            <a:r>
              <a:rPr lang="en-US" sz="2000" dirty="0">
                <a:latin typeface="Aptos" panose="020B0004020202020204" pitchFamily="34" charset="0"/>
              </a:rPr>
              <a:t>.</a:t>
            </a:r>
          </a:p>
          <a:p>
            <a:pPr marL="342900" indent="-342900">
              <a:buFont typeface="Wingdings" panose="05000000000000000000" pitchFamily="2" charset="2"/>
              <a:buChar char="Ø"/>
            </a:pPr>
            <a:endParaRPr lang="en-US" sz="1400" dirty="0">
              <a:latin typeface="Aptos" panose="020B0004020202020204" pitchFamily="34" charset="0"/>
            </a:endParaRPr>
          </a:p>
          <a:p>
            <a:pPr marL="342900" indent="-342900">
              <a:buFont typeface="Wingdings" panose="05000000000000000000" pitchFamily="2" charset="2"/>
              <a:buChar char="Ø"/>
            </a:pPr>
            <a:r>
              <a:rPr lang="en-US" sz="2000" u="sng" dirty="0">
                <a:latin typeface="Aptos" panose="020B0004020202020204" pitchFamily="34" charset="0"/>
                <a:ea typeface="Times New Roman" panose="02020603050405020304" pitchFamily="18" charset="0"/>
              </a:rPr>
              <a:t>Jr. Specialist Promotion to Assistant Specialist:</a:t>
            </a:r>
            <a:r>
              <a:rPr lang="en-US" sz="2000" dirty="0">
                <a:latin typeface="Aptos" panose="020B0004020202020204" pitchFamily="34" charset="0"/>
                <a:ea typeface="Times New Roman" panose="02020603050405020304" pitchFamily="18" charset="0"/>
              </a:rPr>
              <a:t> Jr. Specialist are eligible for promotion if they are currently appointed at Step 2 and if they were hired through an open recruitment. </a:t>
            </a:r>
          </a:p>
          <a:p>
            <a:pPr marL="800100" lvl="1" indent="-342900">
              <a:buFont typeface="Arial" panose="020B0604020202020204" pitchFamily="34" charset="0"/>
              <a:buChar char="•"/>
            </a:pPr>
            <a:r>
              <a:rPr lang="en-US" sz="2000" dirty="0">
                <a:latin typeface="Aptos" panose="020B0004020202020204" pitchFamily="34" charset="0"/>
                <a:ea typeface="Times New Roman" panose="02020603050405020304" pitchFamily="18" charset="0"/>
              </a:rPr>
              <a:t>Please refer to the </a:t>
            </a:r>
            <a:r>
              <a:rPr lang="en-US" sz="2000" dirty="0">
                <a:solidFill>
                  <a:srgbClr val="0070C0"/>
                </a:solidFill>
                <a:latin typeface="Aptos" panose="020B0004020202020204" pitchFamily="34" charset="0"/>
                <a:hlinkClick r:id="rId4">
                  <a:extLst>
                    <a:ext uri="{A12FA001-AC4F-418D-AE19-62706E023703}">
                      <ahyp:hlinkClr xmlns:ahyp="http://schemas.microsoft.com/office/drawing/2018/hyperlinkcolor" val="tx"/>
                    </a:ext>
                  </a:extLst>
                </a:hlinkClick>
              </a:rPr>
              <a:t>Checklist—Project (e</a:t>
            </a:r>
            <a:r>
              <a:rPr lang="en-US" sz="2000" dirty="0">
                <a:latin typeface="Aptos" panose="020B0004020202020204" pitchFamily="34" charset="0"/>
              </a:rPr>
              <a:t>.</a:t>
            </a:r>
            <a:endParaRPr lang="en-US" sz="2000" dirty="0">
              <a:latin typeface="Aptos" panose="020B0004020202020204" pitchFamily="34" charset="0"/>
              <a:ea typeface="Times New Roman" panose="02020603050405020304" pitchFamily="18" charset="0"/>
            </a:endParaRPr>
          </a:p>
          <a:p>
            <a:pPr marL="342900" lvl="0" indent="-342900">
              <a:buFont typeface="Wingdings" panose="05000000000000000000" pitchFamily="2" charset="2"/>
              <a:buChar char="Ø"/>
            </a:pPr>
            <a:endParaRPr lang="en-US" sz="2000" dirty="0">
              <a:latin typeface="Aptos" panose="020B0004020202020204" pitchFamily="34" charset="0"/>
              <a:ea typeface="Aptos" panose="020B00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sng" strike="noStrike" kern="1200" cap="none" spc="0" normalizeH="0" baseline="0" noProof="0" dirty="0">
              <a:ln>
                <a:noFill/>
              </a:ln>
              <a:solidFill>
                <a:srgbClr val="4BACC6">
                  <a:lumMod val="75000"/>
                </a:srgbClr>
              </a:solidFill>
              <a:effectLst/>
              <a:uLnTx/>
              <a:uFillTx/>
              <a:latin typeface="Calibri"/>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Slide Number Placeholder 3">
            <a:extLst>
              <a:ext uri="{FF2B5EF4-FFF2-40B4-BE49-F238E27FC236}">
                <a16:creationId xmlns:a16="http://schemas.microsoft.com/office/drawing/2014/main" id="{DC25B1F1-A9A0-CA2F-8FA6-CED23A15474E}"/>
              </a:ext>
            </a:extLst>
          </p:cNvPr>
          <p:cNvSpPr>
            <a:spLocks noGrp="1"/>
          </p:cNvSpPr>
          <p:nvPr>
            <p:ph type="sldNum" sz="quarter" idx="12"/>
          </p:nvPr>
        </p:nvSpPr>
        <p:spPr/>
        <p:txBody>
          <a:bodyPr/>
          <a:lstStyle/>
          <a:p>
            <a:fld id="{9FF96B15-8338-45D5-A943-561235072D66}" type="slidenum">
              <a:rPr lang="en-US" noProof="0" smtClean="0"/>
              <a:t>17</a:t>
            </a:fld>
            <a:endParaRPr lang="en-US" noProof="0" dirty="0"/>
          </a:p>
        </p:txBody>
      </p:sp>
    </p:spTree>
    <p:extLst>
      <p:ext uri="{BB962C8B-B14F-4D97-AF65-F5344CB8AC3E}">
        <p14:creationId xmlns:p14="http://schemas.microsoft.com/office/powerpoint/2010/main" val="22371641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1000" y="228600"/>
            <a:ext cx="58674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Questions</a:t>
            </a:r>
          </a:p>
        </p:txBody>
      </p:sp>
      <p:sp>
        <p:nvSpPr>
          <p:cNvPr id="9" name="object 4">
            <a:extLst>
              <a:ext uri="{FF2B5EF4-FFF2-40B4-BE49-F238E27FC236}">
                <a16:creationId xmlns:a16="http://schemas.microsoft.com/office/drawing/2014/main" id="{B15E42AF-8B03-8A0E-872F-1766AD300D13}"/>
              </a:ext>
            </a:extLst>
          </p:cNvPr>
          <p:cNvSpPr/>
          <p:nvPr/>
        </p:nvSpPr>
        <p:spPr>
          <a:xfrm>
            <a:off x="291082" y="1428750"/>
            <a:ext cx="89918" cy="845827"/>
          </a:xfrm>
          <a:custGeom>
            <a:avLst/>
            <a:gdLst/>
            <a:ahLst/>
            <a:cxnLst/>
            <a:rect l="l" t="t" r="r" b="b"/>
            <a:pathLst>
              <a:path h="2413000">
                <a:moveTo>
                  <a:pt x="0" y="2412466"/>
                </a:moveTo>
                <a:lnTo>
                  <a:pt x="0" y="0"/>
                </a:lnTo>
              </a:path>
            </a:pathLst>
          </a:custGeom>
          <a:ln w="6350">
            <a:solidFill>
              <a:srgbClr val="DEAA00"/>
            </a:solidFill>
          </a:ln>
        </p:spPr>
        <p:txBody>
          <a:bodyPr wrap="square" lIns="0" tIns="0" rIns="0" bIns="0" rtlCol="0"/>
          <a:lstStyle/>
          <a:p>
            <a:endParaRPr/>
          </a:p>
        </p:txBody>
      </p:sp>
      <p:pic>
        <p:nvPicPr>
          <p:cNvPr id="4" name="Graphic 3" descr="Badge Question Mark outline">
            <a:extLst>
              <a:ext uri="{FF2B5EF4-FFF2-40B4-BE49-F238E27FC236}">
                <a16:creationId xmlns:a16="http://schemas.microsoft.com/office/drawing/2014/main" id="{BFF19740-57A4-2568-4040-DD87C6FED94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90800" y="70458"/>
            <a:ext cx="914400" cy="914400"/>
          </a:xfrm>
          <a:prstGeom prst="rect">
            <a:avLst/>
          </a:prstGeom>
        </p:spPr>
      </p:pic>
      <p:pic>
        <p:nvPicPr>
          <p:cNvPr id="7" name="Picture 6" descr="A picture containing clipart&#10;&#10;Description automatically generated">
            <a:extLst>
              <a:ext uri="{FF2B5EF4-FFF2-40B4-BE49-F238E27FC236}">
                <a16:creationId xmlns:a16="http://schemas.microsoft.com/office/drawing/2014/main" id="{CA918D25-0260-228D-E37B-453F5D9BAAE0}"/>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417660" y="2274577"/>
            <a:ext cx="11373851" cy="3566160"/>
          </a:xfrm>
          <a:prstGeom prst="rect">
            <a:avLst/>
          </a:prstGeom>
        </p:spPr>
      </p:pic>
      <p:sp>
        <p:nvSpPr>
          <p:cNvPr id="3" name="Slide Number Placeholder 2">
            <a:extLst>
              <a:ext uri="{FF2B5EF4-FFF2-40B4-BE49-F238E27FC236}">
                <a16:creationId xmlns:a16="http://schemas.microsoft.com/office/drawing/2014/main" id="{AF18E72F-88F8-C808-E7A3-F62A9B013F45}"/>
              </a:ext>
            </a:extLst>
          </p:cNvPr>
          <p:cNvSpPr>
            <a:spLocks noGrp="1"/>
          </p:cNvSpPr>
          <p:nvPr>
            <p:ph type="sldNum" sz="quarter" idx="7"/>
          </p:nvPr>
        </p:nvSpPr>
        <p:spPr/>
        <p:txBody>
          <a:bodyPr/>
          <a:lstStyle/>
          <a:p>
            <a:pPr marL="38100">
              <a:lnSpc>
                <a:spcPct val="100000"/>
              </a:lnSpc>
            </a:pPr>
            <a:fld id="{81D60167-4931-47E6-BA6A-407CBD079E47}" type="slidenum">
              <a:rPr lang="en-US" smtClean="0"/>
              <a:t>18</a:t>
            </a:fld>
            <a:endParaRPr lang="en-US" dirty="0"/>
          </a:p>
        </p:txBody>
      </p:sp>
    </p:spTree>
    <p:extLst>
      <p:ext uri="{BB962C8B-B14F-4D97-AF65-F5344CB8AC3E}">
        <p14:creationId xmlns:p14="http://schemas.microsoft.com/office/powerpoint/2010/main" val="1263544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380999" y="228600"/>
            <a:ext cx="9660943"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Upcoming Session-Tuesday October 28th</a:t>
            </a:r>
          </a:p>
        </p:txBody>
      </p:sp>
      <p:sp>
        <p:nvSpPr>
          <p:cNvPr id="9" name="object 4">
            <a:extLst>
              <a:ext uri="{FF2B5EF4-FFF2-40B4-BE49-F238E27FC236}">
                <a16:creationId xmlns:a16="http://schemas.microsoft.com/office/drawing/2014/main" id="{B15E42AF-8B03-8A0E-872F-1766AD300D13}"/>
              </a:ext>
            </a:extLst>
          </p:cNvPr>
          <p:cNvSpPr/>
          <p:nvPr/>
        </p:nvSpPr>
        <p:spPr>
          <a:xfrm>
            <a:off x="291082" y="1428750"/>
            <a:ext cx="89918" cy="845827"/>
          </a:xfrm>
          <a:custGeom>
            <a:avLst/>
            <a:gdLst/>
            <a:ahLst/>
            <a:cxnLst/>
            <a:rect l="l" t="t" r="r" b="b"/>
            <a:pathLst>
              <a:path h="2413000">
                <a:moveTo>
                  <a:pt x="0" y="2412466"/>
                </a:moveTo>
                <a:lnTo>
                  <a:pt x="0" y="0"/>
                </a:lnTo>
              </a:path>
            </a:pathLst>
          </a:custGeom>
          <a:ln w="6350">
            <a:solidFill>
              <a:srgbClr val="DEAA00"/>
            </a:solidFill>
          </a:ln>
        </p:spPr>
        <p:txBody>
          <a:bodyPr wrap="square" lIns="0" tIns="0" rIns="0" bIns="0" rtlCol="0"/>
          <a:lstStyle/>
          <a:p>
            <a:endParaRPr/>
          </a:p>
        </p:txBody>
      </p:sp>
      <p:pic>
        <p:nvPicPr>
          <p:cNvPr id="8194" name="Picture 5" descr="Logo&#10;&#10;Description automatically generated">
            <a:extLst>
              <a:ext uri="{FF2B5EF4-FFF2-40B4-BE49-F238E27FC236}">
                <a16:creationId xmlns:a16="http://schemas.microsoft.com/office/drawing/2014/main" id="{51588D8D-B01F-87AF-EE93-7AEE0F3003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58643" y="1554480"/>
            <a:ext cx="7891886" cy="3749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BAE94443-BC9F-F065-AD63-EBD4CA8FB3F3}"/>
              </a:ext>
            </a:extLst>
          </p:cNvPr>
          <p:cNvSpPr txBox="1"/>
          <p:nvPr/>
        </p:nvSpPr>
        <p:spPr>
          <a:xfrm>
            <a:off x="2057400" y="5867400"/>
            <a:ext cx="8229600" cy="461665"/>
          </a:xfrm>
          <a:prstGeom prst="rect">
            <a:avLst/>
          </a:prstGeom>
          <a:noFill/>
        </p:spPr>
        <p:txBody>
          <a:bodyPr wrap="square" rtlCol="0">
            <a:spAutoFit/>
          </a:bodyPr>
          <a:lstStyle/>
          <a:p>
            <a:pPr algn="ctr"/>
            <a:r>
              <a:rPr lang="en-US" sz="2400" dirty="0">
                <a:latin typeface="Verdana" panose="020B0604030504040204" pitchFamily="34" charset="0"/>
                <a:ea typeface="Verdana" panose="020B0604030504040204" pitchFamily="34" charset="0"/>
              </a:rPr>
              <a:t>Thank you for your attendance today!!!</a:t>
            </a:r>
          </a:p>
        </p:txBody>
      </p:sp>
      <p:sp>
        <p:nvSpPr>
          <p:cNvPr id="4" name="Slide Number Placeholder 3">
            <a:extLst>
              <a:ext uri="{FF2B5EF4-FFF2-40B4-BE49-F238E27FC236}">
                <a16:creationId xmlns:a16="http://schemas.microsoft.com/office/drawing/2014/main" id="{CA16DE6E-139B-B94C-677D-C6A0FEB3E472}"/>
              </a:ext>
            </a:extLst>
          </p:cNvPr>
          <p:cNvSpPr>
            <a:spLocks noGrp="1"/>
          </p:cNvSpPr>
          <p:nvPr>
            <p:ph type="sldNum" sz="quarter" idx="7"/>
          </p:nvPr>
        </p:nvSpPr>
        <p:spPr/>
        <p:txBody>
          <a:bodyPr/>
          <a:lstStyle/>
          <a:p>
            <a:pPr marL="38100">
              <a:lnSpc>
                <a:spcPct val="100000"/>
              </a:lnSpc>
            </a:pPr>
            <a:fld id="{81D60167-4931-47E6-BA6A-407CBD079E47}" type="slidenum">
              <a:rPr lang="en-US" smtClean="0"/>
              <a:t>19</a:t>
            </a:fld>
            <a:endParaRPr lang="en-US" dirty="0"/>
          </a:p>
        </p:txBody>
      </p:sp>
    </p:spTree>
    <p:extLst>
      <p:ext uri="{BB962C8B-B14F-4D97-AF65-F5344CB8AC3E}">
        <p14:creationId xmlns:p14="http://schemas.microsoft.com/office/powerpoint/2010/main" val="1328784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3314"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latin typeface="Verdana" panose="020B0604030504040204" pitchFamily="34" charset="0"/>
              <a:ea typeface="Verdana" panose="020B0604030504040204" pitchFamily="34" charset="0"/>
            </a:endParaRPr>
          </a:p>
        </p:txBody>
      </p:sp>
      <p:pic>
        <p:nvPicPr>
          <p:cNvPr id="2" name="Picture Placeholder 13" descr="Mute speaker outline">
            <a:extLst>
              <a:ext uri="{FF2B5EF4-FFF2-40B4-BE49-F238E27FC236}">
                <a16:creationId xmlns:a16="http://schemas.microsoft.com/office/drawing/2014/main" id="{E63BC650-981A-066D-055D-9AEECB829B5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p:blipFill>
        <p:spPr>
          <a:xfrm>
            <a:off x="5224006" y="1003976"/>
            <a:ext cx="1737360" cy="1737360"/>
          </a:xfrm>
          <a:prstGeom prst="ellipse">
            <a:avLst/>
          </a:prstGeom>
        </p:spPr>
      </p:pic>
      <p:pic>
        <p:nvPicPr>
          <p:cNvPr id="3" name="Picture Placeholder 15" descr="Help outline">
            <a:extLst>
              <a:ext uri="{FF2B5EF4-FFF2-40B4-BE49-F238E27FC236}">
                <a16:creationId xmlns:a16="http://schemas.microsoft.com/office/drawing/2014/main" id="{3E00A9F4-1E43-7D61-5FF0-BAEC649F61C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1687922" y="3599318"/>
            <a:ext cx="1737360" cy="1737360"/>
          </a:xfrm>
          <a:prstGeom prst="ellipse">
            <a:avLst/>
          </a:prstGeom>
        </p:spPr>
      </p:pic>
      <p:pic>
        <p:nvPicPr>
          <p:cNvPr id="6" name="Picture Placeholder 17" descr="Online meeting with solid fill">
            <a:extLst>
              <a:ext uri="{FF2B5EF4-FFF2-40B4-BE49-F238E27FC236}">
                <a16:creationId xmlns:a16="http://schemas.microsoft.com/office/drawing/2014/main" id="{2CE13980-F61E-DF28-9A52-A137E5792017}"/>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a:off x="8299840" y="3599318"/>
            <a:ext cx="1737360" cy="1737360"/>
          </a:xfrm>
          <a:prstGeom prst="ellipse">
            <a:avLst/>
          </a:prstGeom>
        </p:spPr>
      </p:pic>
      <p:sp>
        <p:nvSpPr>
          <p:cNvPr id="7" name="TextBox 6">
            <a:extLst>
              <a:ext uri="{FF2B5EF4-FFF2-40B4-BE49-F238E27FC236}">
                <a16:creationId xmlns:a16="http://schemas.microsoft.com/office/drawing/2014/main" id="{79FE9AE5-863A-767D-13E1-0CEC42494F1C}"/>
              </a:ext>
            </a:extLst>
          </p:cNvPr>
          <p:cNvSpPr txBox="1"/>
          <p:nvPr/>
        </p:nvSpPr>
        <p:spPr>
          <a:xfrm>
            <a:off x="4495800" y="2756653"/>
            <a:ext cx="3276600" cy="1015663"/>
          </a:xfrm>
          <a:prstGeom prst="rect">
            <a:avLst/>
          </a:prstGeom>
          <a:noFill/>
        </p:spPr>
        <p:txBody>
          <a:bodyPr wrap="square" rtlCol="0">
            <a:spAutoFit/>
          </a:bodyPr>
          <a:lstStyle/>
          <a:p>
            <a:pPr algn="ctr"/>
            <a:r>
              <a:rPr lang="en-US" sz="2000" dirty="0">
                <a:latin typeface="Verdana" panose="020B0604030504040204" pitchFamily="34" charset="0"/>
                <a:ea typeface="Verdana" panose="020B0604030504040204" pitchFamily="34" charset="0"/>
              </a:rPr>
              <a:t>Please keep yourself muted during the presentation</a:t>
            </a:r>
          </a:p>
        </p:txBody>
      </p:sp>
      <p:sp>
        <p:nvSpPr>
          <p:cNvPr id="9" name="TextBox 8">
            <a:extLst>
              <a:ext uri="{FF2B5EF4-FFF2-40B4-BE49-F238E27FC236}">
                <a16:creationId xmlns:a16="http://schemas.microsoft.com/office/drawing/2014/main" id="{240E90BF-693D-8B6A-2457-6DEB27CD1DC3}"/>
              </a:ext>
            </a:extLst>
          </p:cNvPr>
          <p:cNvSpPr txBox="1"/>
          <p:nvPr/>
        </p:nvSpPr>
        <p:spPr>
          <a:xfrm>
            <a:off x="1580843" y="5283338"/>
            <a:ext cx="2265599" cy="707886"/>
          </a:xfrm>
          <a:prstGeom prst="rect">
            <a:avLst/>
          </a:prstGeom>
          <a:noFill/>
        </p:spPr>
        <p:txBody>
          <a:bodyPr wrap="square" rtlCol="0">
            <a:spAutoFit/>
          </a:bodyPr>
          <a:lstStyle/>
          <a:p>
            <a:pPr algn="ctr"/>
            <a:r>
              <a:rPr lang="en-US" sz="2000" dirty="0">
                <a:latin typeface="Verdana" panose="020B0604030504040204" pitchFamily="34" charset="0"/>
                <a:ea typeface="Verdana" panose="020B0604030504040204" pitchFamily="34" charset="0"/>
              </a:rPr>
              <a:t>Ask questions in chat</a:t>
            </a:r>
          </a:p>
        </p:txBody>
      </p:sp>
      <p:sp>
        <p:nvSpPr>
          <p:cNvPr id="10" name="TextBox 9">
            <a:extLst>
              <a:ext uri="{FF2B5EF4-FFF2-40B4-BE49-F238E27FC236}">
                <a16:creationId xmlns:a16="http://schemas.microsoft.com/office/drawing/2014/main" id="{6EC9F8A1-737A-D3EB-3B07-216D0A1588F5}"/>
              </a:ext>
            </a:extLst>
          </p:cNvPr>
          <p:cNvSpPr txBox="1"/>
          <p:nvPr/>
        </p:nvSpPr>
        <p:spPr>
          <a:xfrm>
            <a:off x="7530220" y="5346976"/>
            <a:ext cx="3276600" cy="1015663"/>
          </a:xfrm>
          <a:prstGeom prst="rect">
            <a:avLst/>
          </a:prstGeom>
          <a:noFill/>
        </p:spPr>
        <p:txBody>
          <a:bodyPr wrap="square" rtlCol="0">
            <a:spAutoFit/>
          </a:bodyPr>
          <a:lstStyle/>
          <a:p>
            <a:pPr algn="ctr"/>
            <a:r>
              <a:rPr lang="en-US" sz="2000" dirty="0">
                <a:latin typeface="Verdana" panose="020B0604030504040204" pitchFamily="34" charset="0"/>
                <a:ea typeface="Verdana" panose="020B0604030504040204" pitchFamily="34" charset="0"/>
              </a:rPr>
              <a:t>Please keep your camera on during the presentation</a:t>
            </a:r>
          </a:p>
        </p:txBody>
      </p:sp>
      <p:sp>
        <p:nvSpPr>
          <p:cNvPr id="11" name="TextBox 10">
            <a:extLst>
              <a:ext uri="{FF2B5EF4-FFF2-40B4-BE49-F238E27FC236}">
                <a16:creationId xmlns:a16="http://schemas.microsoft.com/office/drawing/2014/main" id="{0629AC08-DCF9-E48B-6E6E-5F342065BBE0}"/>
              </a:ext>
            </a:extLst>
          </p:cNvPr>
          <p:cNvSpPr txBox="1"/>
          <p:nvPr/>
        </p:nvSpPr>
        <p:spPr>
          <a:xfrm>
            <a:off x="533400" y="354495"/>
            <a:ext cx="4929286"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Housekeeping</a:t>
            </a:r>
          </a:p>
        </p:txBody>
      </p:sp>
      <p:pic>
        <p:nvPicPr>
          <p:cNvPr id="14" name="Graphic 13" descr="Megaphone outline">
            <a:extLst>
              <a:ext uri="{FF2B5EF4-FFF2-40B4-BE49-F238E27FC236}">
                <a16:creationId xmlns:a16="http://schemas.microsoft.com/office/drawing/2014/main" id="{27834F22-CF81-7F94-C195-A6B23D4E101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343643" y="0"/>
            <a:ext cx="914400" cy="914400"/>
          </a:xfrm>
          <a:prstGeom prst="rect">
            <a:avLst/>
          </a:prstGeom>
        </p:spPr>
      </p:pic>
      <p:sp>
        <p:nvSpPr>
          <p:cNvPr id="4" name="Slide Number Placeholder 3">
            <a:extLst>
              <a:ext uri="{FF2B5EF4-FFF2-40B4-BE49-F238E27FC236}">
                <a16:creationId xmlns:a16="http://schemas.microsoft.com/office/drawing/2014/main" id="{B6FC41D1-A62D-3E2D-1C5A-22CB6276ECED}"/>
              </a:ext>
            </a:extLst>
          </p:cNvPr>
          <p:cNvSpPr>
            <a:spLocks noGrp="1"/>
          </p:cNvSpPr>
          <p:nvPr>
            <p:ph type="sldNum" sz="quarter" idx="7"/>
          </p:nvPr>
        </p:nvSpPr>
        <p:spPr/>
        <p:txBody>
          <a:bodyPr/>
          <a:lstStyle/>
          <a:p>
            <a:pPr marL="38100">
              <a:lnSpc>
                <a:spcPct val="100000"/>
              </a:lnSpc>
            </a:pPr>
            <a:fld id="{81D60167-4931-47E6-BA6A-407CBD079E47}" type="slidenum">
              <a:rPr lang="en-US" smtClean="0"/>
              <a:t>2</a:t>
            </a:fld>
            <a:endParaRPr lang="en-US" dirty="0"/>
          </a:p>
        </p:txBody>
      </p:sp>
    </p:spTree>
    <p:extLst>
      <p:ext uri="{BB962C8B-B14F-4D97-AF65-F5344CB8AC3E}">
        <p14:creationId xmlns:p14="http://schemas.microsoft.com/office/powerpoint/2010/main" val="2941573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8586" y="-17172"/>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endParaRPr sz="3600" dirty="0">
              <a:solidFill>
                <a:schemeClr val="bg1"/>
              </a:solidFill>
            </a:endParaRPr>
          </a:p>
        </p:txBody>
      </p:sp>
      <p:sp>
        <p:nvSpPr>
          <p:cNvPr id="6" name="TextBox 5">
            <a:extLst>
              <a:ext uri="{FF2B5EF4-FFF2-40B4-BE49-F238E27FC236}">
                <a16:creationId xmlns:a16="http://schemas.microsoft.com/office/drawing/2014/main" id="{03DEE5F1-0148-559A-B17E-E18D3ED236BF}"/>
              </a:ext>
            </a:extLst>
          </p:cNvPr>
          <p:cNvSpPr txBox="1"/>
          <p:nvPr/>
        </p:nvSpPr>
        <p:spPr>
          <a:xfrm>
            <a:off x="381000" y="228600"/>
            <a:ext cx="58674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Agenda</a:t>
            </a:r>
          </a:p>
        </p:txBody>
      </p:sp>
      <p:sp>
        <p:nvSpPr>
          <p:cNvPr id="12" name="TextBox 11">
            <a:extLst>
              <a:ext uri="{FF2B5EF4-FFF2-40B4-BE49-F238E27FC236}">
                <a16:creationId xmlns:a16="http://schemas.microsoft.com/office/drawing/2014/main" id="{5FAC7BBD-2DCB-986A-5B7D-3260CAA901B7}"/>
              </a:ext>
            </a:extLst>
          </p:cNvPr>
          <p:cNvSpPr txBox="1"/>
          <p:nvPr/>
        </p:nvSpPr>
        <p:spPr>
          <a:xfrm>
            <a:off x="1129268" y="1401452"/>
            <a:ext cx="10938041" cy="5816977"/>
          </a:xfrm>
          <a:prstGeom prst="rect">
            <a:avLst/>
          </a:prstGeom>
          <a:noFill/>
        </p:spPr>
        <p:txBody>
          <a:bodyPr wrap="square" rtlCol="0">
            <a:spAutoFit/>
          </a:bodyPr>
          <a:lstStyle/>
          <a:p>
            <a:r>
              <a:rPr lang="en-US" sz="2800" dirty="0">
                <a:latin typeface="Aptos" panose="020B0004020202020204" pitchFamily="34" charset="0"/>
                <a:ea typeface="Verdana" panose="020B0604030504040204" pitchFamily="34" charset="0"/>
              </a:rPr>
              <a:t>Annual Call 2025-2026</a:t>
            </a:r>
          </a:p>
          <a:p>
            <a:endParaRPr lang="en-US" sz="2800" dirty="0">
              <a:latin typeface="Aptos" panose="020B0004020202020204" pitchFamily="34" charset="0"/>
              <a:ea typeface="Verdana" panose="020B0604030504040204" pitchFamily="34" charset="0"/>
            </a:endParaRPr>
          </a:p>
          <a:p>
            <a:pPr marL="457200" indent="-457200">
              <a:buFont typeface="Wingdings" panose="05000000000000000000" pitchFamily="2" charset="2"/>
              <a:buChar char="Ø"/>
            </a:pPr>
            <a:r>
              <a:rPr lang="en-US" sz="2800" b="1" dirty="0">
                <a:latin typeface="Aptos" panose="020B0004020202020204" pitchFamily="34" charset="0"/>
                <a:ea typeface="Verdana" panose="020B0604030504040204" pitchFamily="34" charset="0"/>
              </a:rPr>
              <a:t>Academic Advancements: </a:t>
            </a:r>
            <a:r>
              <a:rPr lang="en-US" sz="2800" dirty="0">
                <a:latin typeface="Aptos" panose="020B0004020202020204" pitchFamily="34" charset="0"/>
                <a:ea typeface="Verdana" panose="020B0604030504040204" pitchFamily="34" charset="0"/>
              </a:rPr>
              <a:t>New Items, Updates and Reminders</a:t>
            </a:r>
          </a:p>
          <a:p>
            <a:pPr marL="457200" indent="-457200">
              <a:buFont typeface="Wingdings" panose="05000000000000000000" pitchFamily="2" charset="2"/>
              <a:buChar char="Ø"/>
            </a:pPr>
            <a:endParaRPr lang="en-US" sz="2800" dirty="0">
              <a:latin typeface="Aptos" panose="020B0004020202020204" pitchFamily="34" charset="0"/>
              <a:ea typeface="Verdana" panose="020B0604030504040204" pitchFamily="34" charset="0"/>
            </a:endParaRPr>
          </a:p>
          <a:p>
            <a:pPr marL="457200" indent="-457200">
              <a:buFont typeface="Wingdings" panose="05000000000000000000" pitchFamily="2" charset="2"/>
              <a:buChar char="Ø"/>
            </a:pPr>
            <a:r>
              <a:rPr lang="en-US" sz="2800" b="1" dirty="0">
                <a:latin typeface="Aptos" panose="020B0004020202020204" pitchFamily="34" charset="0"/>
                <a:ea typeface="Verdana" panose="020B0604030504040204" pitchFamily="34" charset="0"/>
              </a:rPr>
              <a:t>Department Letters: </a:t>
            </a:r>
            <a:r>
              <a:rPr lang="en-US" sz="2800" dirty="0">
                <a:latin typeface="Aptos" panose="020B0004020202020204" pitchFamily="34" charset="0"/>
                <a:ea typeface="Verdana" panose="020B0604030504040204" pitchFamily="34" charset="0"/>
              </a:rPr>
              <a:t>2025-2026</a:t>
            </a:r>
          </a:p>
          <a:p>
            <a:pPr marL="457200" indent="-457200">
              <a:buFont typeface="Wingdings" panose="05000000000000000000" pitchFamily="2" charset="2"/>
              <a:buChar char="Ø"/>
            </a:pPr>
            <a:endParaRPr lang="en-US" sz="2800" b="1" dirty="0">
              <a:latin typeface="Aptos" panose="020B0004020202020204" pitchFamily="34" charset="0"/>
              <a:ea typeface="Verdana" panose="020B0604030504040204" pitchFamily="34" charset="0"/>
            </a:endParaRPr>
          </a:p>
          <a:p>
            <a:pPr marL="457200" indent="-457200">
              <a:buFont typeface="Wingdings" panose="05000000000000000000" pitchFamily="2" charset="2"/>
              <a:buChar char="Ø"/>
            </a:pPr>
            <a:r>
              <a:rPr lang="en-US" sz="2800" b="1" dirty="0">
                <a:latin typeface="Aptos" panose="020B0004020202020204" pitchFamily="34" charset="0"/>
                <a:ea typeface="Verdana" panose="020B0604030504040204" pitchFamily="34" charset="0"/>
              </a:rPr>
              <a:t>Recruitment: </a:t>
            </a:r>
            <a:r>
              <a:rPr lang="en-US" sz="2800" dirty="0">
                <a:latin typeface="Aptos" panose="020B0004020202020204" pitchFamily="34" charset="0"/>
                <a:ea typeface="Verdana" panose="020B0604030504040204" pitchFamily="34" charset="0"/>
              </a:rPr>
              <a:t>Reminders</a:t>
            </a:r>
          </a:p>
          <a:p>
            <a:pPr marL="457200" indent="-457200">
              <a:buFont typeface="Wingdings" panose="05000000000000000000" pitchFamily="2" charset="2"/>
              <a:buChar char="Ø"/>
            </a:pPr>
            <a:endParaRPr lang="en-US" sz="2800" dirty="0">
              <a:latin typeface="Aptos" panose="020B0004020202020204" pitchFamily="34" charset="0"/>
              <a:ea typeface="Verdana" panose="020B0604030504040204" pitchFamily="34" charset="0"/>
            </a:endParaRPr>
          </a:p>
          <a:p>
            <a:pPr marL="457200" indent="-457200">
              <a:buFont typeface="Wingdings" panose="05000000000000000000" pitchFamily="2" charset="2"/>
              <a:buChar char="Ø"/>
            </a:pPr>
            <a:r>
              <a:rPr lang="en-US" sz="2800" b="1" dirty="0">
                <a:latin typeface="Aptos" panose="020B0004020202020204" pitchFamily="34" charset="0"/>
                <a:ea typeface="Verdana" panose="020B0604030504040204" pitchFamily="34" charset="0"/>
              </a:rPr>
              <a:t>Non-Faculty: </a:t>
            </a:r>
            <a:r>
              <a:rPr lang="en-US" sz="2800" dirty="0">
                <a:latin typeface="Aptos" panose="020B0004020202020204" pitchFamily="34" charset="0"/>
                <a:ea typeface="Verdana" panose="020B0604030504040204" pitchFamily="34" charset="0"/>
              </a:rPr>
              <a:t>Reminders</a:t>
            </a:r>
          </a:p>
          <a:p>
            <a:endParaRPr lang="en-US" sz="2000" dirty="0">
              <a:solidFill>
                <a:srgbClr val="FF0000"/>
              </a:solidFill>
              <a:latin typeface="Verdana" panose="020B0604030504040204" pitchFamily="34" charset="0"/>
              <a:ea typeface="Verdana" panose="020B0604030504040204" pitchFamily="34" charset="0"/>
            </a:endParaRPr>
          </a:p>
          <a:p>
            <a:pPr marL="342900" indent="-342900">
              <a:buFont typeface="Wingdings" panose="05000000000000000000" pitchFamily="2" charset="2"/>
              <a:buChar char="ü"/>
            </a:pPr>
            <a:endParaRPr lang="en-US" sz="2000" dirty="0">
              <a:latin typeface="Verdana" panose="020B0604030504040204" pitchFamily="34" charset="0"/>
              <a:ea typeface="Verdana" panose="020B0604030504040204" pitchFamily="34" charset="0"/>
            </a:endParaRPr>
          </a:p>
          <a:p>
            <a:endParaRPr lang="en-US" sz="2000" dirty="0">
              <a:latin typeface="Verdana" panose="020B0604030504040204" pitchFamily="34" charset="0"/>
              <a:ea typeface="Verdana" panose="020B0604030504040204" pitchFamily="34" charset="0"/>
            </a:endParaRPr>
          </a:p>
          <a:p>
            <a:pPr marL="342900" indent="-342900">
              <a:buFont typeface="Wingdings" panose="05000000000000000000" pitchFamily="2" charset="2"/>
              <a:buChar char="ü"/>
            </a:pPr>
            <a:endParaRPr lang="en-US" sz="2000" dirty="0">
              <a:latin typeface="Verdana" panose="020B0604030504040204" pitchFamily="34" charset="0"/>
              <a:ea typeface="Verdana" panose="020B0604030504040204" pitchFamily="34" charset="0"/>
            </a:endParaRPr>
          </a:p>
          <a:p>
            <a:pPr marL="342900" indent="-342900">
              <a:buFont typeface="Wingdings" panose="05000000000000000000" pitchFamily="2" charset="2"/>
              <a:buChar char="ü"/>
            </a:pPr>
            <a:endParaRPr lang="en-US" sz="2000" dirty="0">
              <a:latin typeface="Verdana" panose="020B0604030504040204" pitchFamily="34" charset="0"/>
              <a:ea typeface="Verdana" panose="020B0604030504040204" pitchFamily="34" charset="0"/>
            </a:endParaRPr>
          </a:p>
          <a:p>
            <a:pPr marL="342900" indent="-342900">
              <a:buFont typeface="Wingdings" panose="05000000000000000000" pitchFamily="2" charset="2"/>
              <a:buChar char="ü"/>
            </a:pPr>
            <a:endParaRPr lang="en-US" sz="2000" dirty="0">
              <a:latin typeface="Verdana" panose="020B0604030504040204" pitchFamily="34" charset="0"/>
              <a:ea typeface="Verdana" panose="020B0604030504040204" pitchFamily="34" charset="0"/>
            </a:endParaRPr>
          </a:p>
        </p:txBody>
      </p:sp>
      <p:pic>
        <p:nvPicPr>
          <p:cNvPr id="14" name="Graphic 13" descr="List outline">
            <a:extLst>
              <a:ext uri="{FF2B5EF4-FFF2-40B4-BE49-F238E27FC236}">
                <a16:creationId xmlns:a16="http://schemas.microsoft.com/office/drawing/2014/main" id="{BADE92E6-9B06-2B2E-1567-D344F34A2DA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146069" y="70458"/>
            <a:ext cx="914400" cy="914400"/>
          </a:xfrm>
          <a:prstGeom prst="rect">
            <a:avLst/>
          </a:prstGeom>
        </p:spPr>
      </p:pic>
      <p:sp>
        <p:nvSpPr>
          <p:cNvPr id="2" name="Slide Number Placeholder 1">
            <a:extLst>
              <a:ext uri="{FF2B5EF4-FFF2-40B4-BE49-F238E27FC236}">
                <a16:creationId xmlns:a16="http://schemas.microsoft.com/office/drawing/2014/main" id="{87A7A908-E22B-4603-3042-D328E8BB257E}"/>
              </a:ext>
            </a:extLst>
          </p:cNvPr>
          <p:cNvSpPr>
            <a:spLocks noGrp="1"/>
          </p:cNvSpPr>
          <p:nvPr>
            <p:ph type="sldNum" sz="quarter" idx="7"/>
          </p:nvPr>
        </p:nvSpPr>
        <p:spPr/>
        <p:txBody>
          <a:bodyPr/>
          <a:lstStyle/>
          <a:p>
            <a:pPr marL="38100">
              <a:lnSpc>
                <a:spcPct val="100000"/>
              </a:lnSpc>
            </a:pPr>
            <a:fld id="{81D60167-4931-47E6-BA6A-407CBD079E47}" type="slidenum">
              <a:rPr lang="en-US" smtClean="0"/>
              <a:t>3</a:t>
            </a:fld>
            <a:endParaRPr lang="en-US" dirty="0"/>
          </a:p>
        </p:txBody>
      </p:sp>
    </p:spTree>
    <p:extLst>
      <p:ext uri="{BB962C8B-B14F-4D97-AF65-F5344CB8AC3E}">
        <p14:creationId xmlns:p14="http://schemas.microsoft.com/office/powerpoint/2010/main" val="238636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0"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457200" y="296090"/>
            <a:ext cx="10861964"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2025-2026 Annual Call – Academic Advancements-New</a:t>
            </a:r>
          </a:p>
        </p:txBody>
      </p:sp>
      <p:sp>
        <p:nvSpPr>
          <p:cNvPr id="3" name="TextBox 2">
            <a:extLst>
              <a:ext uri="{FF2B5EF4-FFF2-40B4-BE49-F238E27FC236}">
                <a16:creationId xmlns:a16="http://schemas.microsoft.com/office/drawing/2014/main" id="{B8F6DEBD-7D4F-5191-3239-DE0DA40F0051}"/>
              </a:ext>
            </a:extLst>
          </p:cNvPr>
          <p:cNvSpPr txBox="1"/>
          <p:nvPr/>
        </p:nvSpPr>
        <p:spPr>
          <a:xfrm>
            <a:off x="164816" y="819310"/>
            <a:ext cx="11049000" cy="4708981"/>
          </a:xfrm>
          <a:prstGeom prst="rect">
            <a:avLst/>
          </a:prstGeom>
          <a:noFill/>
        </p:spPr>
        <p:txBody>
          <a:bodyPr wrap="square" rtlCol="0">
            <a:spAutoFit/>
          </a:bodyPr>
          <a:lstStyle/>
          <a:p>
            <a:endParaRPr lang="en-US" sz="2000" b="1" dirty="0">
              <a:latin typeface="Aptos" panose="020B0004020202020204" pitchFamily="34" charset="0"/>
            </a:endParaRPr>
          </a:p>
          <a:p>
            <a:pPr marL="285750" lvl="0" indent="-285750">
              <a:buFont typeface="Wingdings" panose="05000000000000000000" pitchFamily="2" charset="2"/>
              <a:buChar char="Ø"/>
            </a:pPr>
            <a:r>
              <a:rPr lang="en-US" sz="2000" b="1" dirty="0">
                <a:latin typeface="Aptos" panose="020B0004020202020204" pitchFamily="34" charset="0"/>
              </a:rPr>
              <a:t>Service in MIV: </a:t>
            </a:r>
            <a:r>
              <a:rPr lang="en-US" sz="2000" dirty="0">
                <a:latin typeface="Aptos" panose="020B0004020202020204" pitchFamily="34" charset="0"/>
              </a:rPr>
              <a:t>When possible, please provide months in the description in addition to years when entering service into MIV. Please clarify as well whether/how service was compensated (e.g. course release, stipend, or neither).</a:t>
            </a:r>
          </a:p>
          <a:p>
            <a:pPr lvl="0"/>
            <a:endParaRPr lang="en-US" sz="2000" dirty="0">
              <a:latin typeface="Aptos" panose="020B0004020202020204" pitchFamily="34" charset="0"/>
            </a:endParaRPr>
          </a:p>
          <a:p>
            <a:pPr marL="285750" lvl="0" indent="-285750">
              <a:buFont typeface="Wingdings" panose="05000000000000000000" pitchFamily="2" charset="2"/>
              <a:buChar char="Ø"/>
            </a:pPr>
            <a:r>
              <a:rPr lang="en-US" sz="2000" i="1" dirty="0">
                <a:latin typeface="Aptos" panose="020B0004020202020204" pitchFamily="34" charset="0"/>
              </a:rPr>
              <a:t>Rationale: CAP and reviewers want to understand if the academic service spanned over 1 year or just a few months. </a:t>
            </a:r>
            <a:endParaRPr lang="en-US" sz="2000" dirty="0">
              <a:latin typeface="Aptos" panose="020B0004020202020204" pitchFamily="34" charset="0"/>
            </a:endParaRPr>
          </a:p>
          <a:p>
            <a:endParaRPr lang="en-US" sz="2000" u="sng" dirty="0">
              <a:latin typeface="Aptos" panose="020B0004020202020204" pitchFamily="34" charset="0"/>
            </a:endParaRPr>
          </a:p>
          <a:p>
            <a:r>
              <a:rPr lang="en-US" sz="2000" u="sng" dirty="0">
                <a:latin typeface="Aptos" panose="020B0004020202020204" pitchFamily="34" charset="0"/>
              </a:rPr>
              <a:t>Recommendations: </a:t>
            </a:r>
          </a:p>
          <a:p>
            <a:pPr marL="285750" indent="-285750">
              <a:buFont typeface="Arial" panose="020B0604020202020204" pitchFamily="34" charset="0"/>
              <a:buChar char="•"/>
            </a:pPr>
            <a:r>
              <a:rPr lang="en-US" sz="2000" dirty="0">
                <a:latin typeface="Aptos" panose="020B0004020202020204" pitchFamily="34" charset="0"/>
              </a:rPr>
              <a:t>List months of service in the </a:t>
            </a:r>
            <a:r>
              <a:rPr lang="en-US" sz="2000" b="1" i="1" dirty="0">
                <a:latin typeface="Aptos" panose="020B0004020202020204" pitchFamily="34" charset="0"/>
              </a:rPr>
              <a:t>Description</a:t>
            </a:r>
            <a:r>
              <a:rPr lang="en-US" sz="2000" dirty="0">
                <a:latin typeface="Aptos" panose="020B0004020202020204" pitchFamily="34" charset="0"/>
              </a:rPr>
              <a:t> field of MIV vs </a:t>
            </a:r>
            <a:r>
              <a:rPr lang="en-US" sz="2000" b="1" i="1" dirty="0">
                <a:latin typeface="Aptos" panose="020B0004020202020204" pitchFamily="34" charset="0"/>
              </a:rPr>
              <a:t>From/To Year</a:t>
            </a:r>
            <a:r>
              <a:rPr lang="en-US" sz="2000" dirty="0">
                <a:latin typeface="Aptos" panose="020B0004020202020204" pitchFamily="34" charset="0"/>
              </a:rPr>
              <a:t>. MIV sorts alphabetically not chronologically when alpha characters are used.</a:t>
            </a:r>
          </a:p>
          <a:p>
            <a:pPr marL="285750" indent="-285750">
              <a:buFont typeface="Arial" panose="020B0604020202020204" pitchFamily="34" charset="0"/>
              <a:buChar char="•"/>
            </a:pPr>
            <a:r>
              <a:rPr lang="en-US" sz="2000" dirty="0">
                <a:latin typeface="Aptos" panose="020B0004020202020204" pitchFamily="34" charset="0"/>
              </a:rPr>
              <a:t>Notify faculty now, so they can provide the months of service within their CVs for 26/27 reviews. </a:t>
            </a:r>
          </a:p>
          <a:p>
            <a:pPr marL="285750" indent="-285750">
              <a:buFont typeface="Arial" panose="020B0604020202020204" pitchFamily="34" charset="0"/>
              <a:buChar char="•"/>
            </a:pPr>
            <a:r>
              <a:rPr lang="en-US" sz="2000" dirty="0">
                <a:latin typeface="Aptos" panose="020B0004020202020204" pitchFamily="34" charset="0"/>
              </a:rPr>
              <a:t>If service is uncompensated, include “uncompensated” in </a:t>
            </a:r>
            <a:r>
              <a:rPr lang="en-US" sz="2000" b="1" i="1" dirty="0">
                <a:latin typeface="Aptos" panose="020B0004020202020204" pitchFamily="34" charset="0"/>
              </a:rPr>
              <a:t>Role</a:t>
            </a:r>
            <a:r>
              <a:rPr lang="en-US" sz="2000" dirty="0">
                <a:latin typeface="Aptos" panose="020B0004020202020204" pitchFamily="34" charset="0"/>
              </a:rPr>
              <a:t> field. </a:t>
            </a:r>
          </a:p>
          <a:p>
            <a:pPr marL="1200150" lvl="2" indent="-285750">
              <a:buFont typeface="Arial" panose="020B0604020202020204" pitchFamily="34" charset="0"/>
              <a:buChar char="•"/>
            </a:pPr>
            <a:endParaRPr lang="en-US" sz="2000" dirty="0">
              <a:latin typeface="Aptos" panose="020B0004020202020204" pitchFamily="34" charset="0"/>
            </a:endParaRPr>
          </a:p>
          <a:p>
            <a:pPr marL="1200150" lvl="2" indent="-285750">
              <a:buFont typeface="Arial" panose="020B0604020202020204" pitchFamily="34" charset="0"/>
              <a:buChar char="•"/>
            </a:pPr>
            <a:endParaRPr lang="en-US" sz="2000" dirty="0">
              <a:latin typeface="Aptos" panose="020B0004020202020204" pitchFamily="34" charset="0"/>
            </a:endParaRPr>
          </a:p>
        </p:txBody>
      </p:sp>
      <p:pic>
        <p:nvPicPr>
          <p:cNvPr id="7" name="Picture 6">
            <a:extLst>
              <a:ext uri="{FF2B5EF4-FFF2-40B4-BE49-F238E27FC236}">
                <a16:creationId xmlns:a16="http://schemas.microsoft.com/office/drawing/2014/main" id="{CBBF3A7E-2B57-2D33-6908-0427BE2D0647}"/>
              </a:ext>
            </a:extLst>
          </p:cNvPr>
          <p:cNvPicPr>
            <a:picLocks noChangeAspect="1"/>
          </p:cNvPicPr>
          <p:nvPr/>
        </p:nvPicPr>
        <p:blipFill>
          <a:blip r:embed="rId3"/>
          <a:stretch>
            <a:fillRect/>
          </a:stretch>
        </p:blipFill>
        <p:spPr>
          <a:xfrm>
            <a:off x="4091039" y="4976456"/>
            <a:ext cx="3594285" cy="1689187"/>
          </a:xfrm>
          <a:prstGeom prst="rect">
            <a:avLst/>
          </a:prstGeom>
          <a:ln>
            <a:noFill/>
          </a:ln>
          <a:effectLst>
            <a:outerShdw blurRad="292100" dist="139700" dir="2700000" algn="tl" rotWithShape="0">
              <a:srgbClr val="333333">
                <a:alpha val="65000"/>
              </a:srgbClr>
            </a:outerShdw>
          </a:effectLst>
        </p:spPr>
      </p:pic>
      <p:sp>
        <p:nvSpPr>
          <p:cNvPr id="4" name="Slide Number Placeholder 3">
            <a:extLst>
              <a:ext uri="{FF2B5EF4-FFF2-40B4-BE49-F238E27FC236}">
                <a16:creationId xmlns:a16="http://schemas.microsoft.com/office/drawing/2014/main" id="{B3417316-F03D-6459-7B93-E507AC61D359}"/>
              </a:ext>
            </a:extLst>
          </p:cNvPr>
          <p:cNvSpPr>
            <a:spLocks noGrp="1"/>
          </p:cNvSpPr>
          <p:nvPr>
            <p:ph type="sldNum" sz="quarter" idx="12"/>
          </p:nvPr>
        </p:nvSpPr>
        <p:spPr/>
        <p:txBody>
          <a:bodyPr/>
          <a:lstStyle/>
          <a:p>
            <a:fld id="{9FF96B15-8338-45D5-A943-561235072D66}" type="slidenum">
              <a:rPr lang="en-US" noProof="0" smtClean="0"/>
              <a:t>4</a:t>
            </a:fld>
            <a:endParaRPr lang="en-US" noProof="0" dirty="0"/>
          </a:p>
        </p:txBody>
      </p:sp>
    </p:spTree>
    <p:extLst>
      <p:ext uri="{BB962C8B-B14F-4D97-AF65-F5344CB8AC3E}">
        <p14:creationId xmlns:p14="http://schemas.microsoft.com/office/powerpoint/2010/main" val="4209790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95062-98E2-C57E-5FF5-B2026DC53197}"/>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8B05A79F-0622-88AC-B31C-D4FB846738D3}"/>
              </a:ext>
            </a:extLst>
          </p:cNvPr>
          <p:cNvSpPr/>
          <p:nvPr/>
        </p:nvSpPr>
        <p:spPr>
          <a:xfrm>
            <a:off x="0" y="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6F75C7E0-701D-E5F1-28FA-ADD8FDD3C5EB}"/>
              </a:ext>
            </a:extLst>
          </p:cNvPr>
          <p:cNvSpPr txBox="1"/>
          <p:nvPr/>
        </p:nvSpPr>
        <p:spPr>
          <a:xfrm>
            <a:off x="457200" y="296090"/>
            <a:ext cx="10861964"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2025-2026 Annual Call – Academic Advancements-New</a:t>
            </a:r>
          </a:p>
        </p:txBody>
      </p:sp>
      <p:sp>
        <p:nvSpPr>
          <p:cNvPr id="3" name="TextBox 2">
            <a:extLst>
              <a:ext uri="{FF2B5EF4-FFF2-40B4-BE49-F238E27FC236}">
                <a16:creationId xmlns:a16="http://schemas.microsoft.com/office/drawing/2014/main" id="{FF8F8C8E-6277-440A-61AA-6A5E0F3109A2}"/>
              </a:ext>
            </a:extLst>
          </p:cNvPr>
          <p:cNvSpPr txBox="1"/>
          <p:nvPr/>
        </p:nvSpPr>
        <p:spPr>
          <a:xfrm>
            <a:off x="992038" y="1002554"/>
            <a:ext cx="11049000" cy="5293757"/>
          </a:xfrm>
          <a:prstGeom prst="rect">
            <a:avLst/>
          </a:prstGeom>
          <a:noFill/>
        </p:spPr>
        <p:txBody>
          <a:bodyPr wrap="square" rtlCol="0">
            <a:spAutoFit/>
          </a:bodyPr>
          <a:lstStyle/>
          <a:p>
            <a:endParaRPr lang="en-US" dirty="0">
              <a:latin typeface="Aptos" panose="020B0004020202020204" pitchFamily="34" charset="0"/>
            </a:endParaRPr>
          </a:p>
          <a:p>
            <a:pPr lvl="0"/>
            <a:endParaRPr lang="en-US" sz="2000" u="sng" dirty="0">
              <a:latin typeface="Aptos" panose="020B0004020202020204" pitchFamily="34" charset="0"/>
            </a:endParaRPr>
          </a:p>
          <a:p>
            <a:pPr marL="285750" lvl="0" indent="-285750">
              <a:buFont typeface="Wingdings" panose="05000000000000000000" pitchFamily="2" charset="2"/>
              <a:buChar char="Ø"/>
            </a:pPr>
            <a:r>
              <a:rPr lang="en-US" sz="2000" b="1" dirty="0">
                <a:latin typeface="Aptos" panose="020B0004020202020204" pitchFamily="34" charset="0"/>
              </a:rPr>
              <a:t>Accelerated Promotions: </a:t>
            </a:r>
            <a:r>
              <a:rPr lang="en-US" sz="2000" dirty="0">
                <a:latin typeface="Aptos" panose="020B0004020202020204" pitchFamily="34" charset="0"/>
              </a:rPr>
              <a:t>When evaluating accelerated promotions actions for a positive recommendation, reviewers should specifically evaluate if the research/creative activity work performed in the abbreviated period of time is commensurate with what would be expected in the normative time period. </a:t>
            </a:r>
          </a:p>
          <a:p>
            <a:pPr lvl="0"/>
            <a:endParaRPr lang="en-US" sz="2000" u="sng" dirty="0">
              <a:latin typeface="Aptos" panose="020B0004020202020204" pitchFamily="34" charset="0"/>
            </a:endParaRPr>
          </a:p>
          <a:p>
            <a:pPr lvl="0"/>
            <a:r>
              <a:rPr lang="en-US" sz="2000" u="sng" dirty="0">
                <a:latin typeface="Aptos" panose="020B0004020202020204" pitchFamily="34" charset="0"/>
              </a:rPr>
              <a:t>Examples:</a:t>
            </a:r>
          </a:p>
          <a:p>
            <a:pPr marL="285750" indent="-285750">
              <a:buFont typeface="Wingdings" panose="05000000000000000000" pitchFamily="2" charset="2"/>
              <a:buChar char="Ø"/>
            </a:pPr>
            <a:r>
              <a:rPr lang="en-US" sz="2000" dirty="0">
                <a:latin typeface="Aptos" panose="020B0004020202020204" pitchFamily="34" charset="0"/>
              </a:rPr>
              <a:t>An academic who aspires to accelerate their advancement by </a:t>
            </a:r>
            <a:r>
              <a:rPr lang="en-US" sz="2000" b="1" dirty="0">
                <a:latin typeface="Aptos" panose="020B0004020202020204" pitchFamily="34" charset="0"/>
              </a:rPr>
              <a:t>one year </a:t>
            </a:r>
            <a:r>
              <a:rPr lang="en-US" sz="2000" dirty="0">
                <a:latin typeface="Aptos" panose="020B0004020202020204" pitchFamily="34" charset="0"/>
              </a:rPr>
              <a:t>to the associate rank should have a </a:t>
            </a:r>
            <a:r>
              <a:rPr lang="en-US" sz="2000" b="1" dirty="0">
                <a:latin typeface="Aptos" panose="020B0004020202020204" pitchFamily="34" charset="0"/>
              </a:rPr>
              <a:t>scholarly record</a:t>
            </a:r>
            <a:r>
              <a:rPr lang="en-US" sz="2000" dirty="0">
                <a:latin typeface="Aptos" panose="020B0004020202020204" pitchFamily="34" charset="0"/>
              </a:rPr>
              <a:t> in the one year since last review that is consistent with the record that would be expected in a </a:t>
            </a:r>
            <a:r>
              <a:rPr lang="en-US" sz="2000" i="1" u="sng" dirty="0">
                <a:latin typeface="Aptos" panose="020B0004020202020204" pitchFamily="34" charset="0"/>
              </a:rPr>
              <a:t>two-year period.  </a:t>
            </a:r>
          </a:p>
          <a:p>
            <a:pPr marL="285750" indent="-285750">
              <a:buFont typeface="Wingdings" panose="05000000000000000000" pitchFamily="2" charset="2"/>
              <a:buChar char="Ø"/>
            </a:pPr>
            <a:r>
              <a:rPr lang="en-US" sz="2000" dirty="0">
                <a:latin typeface="Aptos" panose="020B0004020202020204" pitchFamily="34" charset="0"/>
              </a:rPr>
              <a:t>Additionally, an academic who aspires to accelerate advancement by </a:t>
            </a:r>
            <a:r>
              <a:rPr lang="en-US" sz="2000" b="1" dirty="0">
                <a:latin typeface="Aptos" panose="020B0004020202020204" pitchFamily="34" charset="0"/>
              </a:rPr>
              <a:t>two years </a:t>
            </a:r>
            <a:r>
              <a:rPr lang="en-US" sz="2000" dirty="0">
                <a:latin typeface="Aptos" panose="020B0004020202020204" pitchFamily="34" charset="0"/>
              </a:rPr>
              <a:t>to the full rank should have a </a:t>
            </a:r>
            <a:r>
              <a:rPr lang="en-US" sz="2000" b="1" dirty="0">
                <a:latin typeface="Aptos" panose="020B0004020202020204" pitchFamily="34" charset="0"/>
              </a:rPr>
              <a:t>scholarly record </a:t>
            </a:r>
            <a:r>
              <a:rPr lang="en-US" sz="2000" dirty="0">
                <a:latin typeface="Aptos" panose="020B0004020202020204" pitchFamily="34" charset="0"/>
              </a:rPr>
              <a:t>in the one year since last review that is consistent with the record that would be expected in a </a:t>
            </a:r>
            <a:r>
              <a:rPr lang="en-US" sz="2000" i="1" u="sng" dirty="0">
                <a:latin typeface="Aptos" panose="020B0004020202020204" pitchFamily="34" charset="0"/>
              </a:rPr>
              <a:t>three-year period.  </a:t>
            </a:r>
          </a:p>
          <a:p>
            <a:pPr marL="285750" indent="-285750">
              <a:buFont typeface="Wingdings" panose="05000000000000000000" pitchFamily="2" charset="2"/>
              <a:buChar char="Ø"/>
            </a:pPr>
            <a:r>
              <a:rPr lang="en-US" sz="2000" dirty="0">
                <a:latin typeface="Aptos" panose="020B0004020202020204" pitchFamily="34" charset="0"/>
              </a:rPr>
              <a:t>There are </a:t>
            </a:r>
            <a:r>
              <a:rPr lang="en-US" sz="2000" b="1" dirty="0">
                <a:latin typeface="Aptos" panose="020B0004020202020204" pitchFamily="34" charset="0"/>
              </a:rPr>
              <a:t>no</a:t>
            </a:r>
            <a:r>
              <a:rPr lang="en-US" sz="2000" dirty="0">
                <a:latin typeface="Aptos" panose="020B0004020202020204" pitchFamily="34" charset="0"/>
              </a:rPr>
              <a:t> similar expectations for exceeding normative time expectations, however, for teaching and university/public service performed in the abbreviated time period.</a:t>
            </a:r>
          </a:p>
          <a:p>
            <a:pPr marL="285750" lvl="0" indent="-285750">
              <a:buFont typeface="Wingdings" panose="05000000000000000000" pitchFamily="2" charset="2"/>
              <a:buChar char="Ø"/>
            </a:pPr>
            <a:endParaRPr lang="en-US" sz="2000" dirty="0">
              <a:latin typeface="Aptos" panose="020B0004020202020204" pitchFamily="34" charset="0"/>
            </a:endParaRPr>
          </a:p>
        </p:txBody>
      </p:sp>
      <p:sp>
        <p:nvSpPr>
          <p:cNvPr id="4" name="Slide Number Placeholder 3">
            <a:extLst>
              <a:ext uri="{FF2B5EF4-FFF2-40B4-BE49-F238E27FC236}">
                <a16:creationId xmlns:a16="http://schemas.microsoft.com/office/drawing/2014/main" id="{54D54D18-D33D-EAD1-8A2C-A330B028B0EA}"/>
              </a:ext>
            </a:extLst>
          </p:cNvPr>
          <p:cNvSpPr>
            <a:spLocks noGrp="1"/>
          </p:cNvSpPr>
          <p:nvPr>
            <p:ph type="sldNum" sz="quarter" idx="12"/>
          </p:nvPr>
        </p:nvSpPr>
        <p:spPr/>
        <p:txBody>
          <a:bodyPr/>
          <a:lstStyle/>
          <a:p>
            <a:fld id="{9FF96B15-8338-45D5-A943-561235072D66}" type="slidenum">
              <a:rPr lang="en-US" noProof="0" smtClean="0"/>
              <a:t>5</a:t>
            </a:fld>
            <a:endParaRPr lang="en-US" noProof="0" dirty="0"/>
          </a:p>
        </p:txBody>
      </p:sp>
    </p:spTree>
    <p:extLst>
      <p:ext uri="{BB962C8B-B14F-4D97-AF65-F5344CB8AC3E}">
        <p14:creationId xmlns:p14="http://schemas.microsoft.com/office/powerpoint/2010/main" val="859833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DA6CC-01FD-7FB9-6B21-4F6DCB869A24}"/>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BB9CAE4D-3D41-F63C-FFF3-4B43186BD484}"/>
              </a:ext>
            </a:extLst>
          </p:cNvPr>
          <p:cNvSpPr/>
          <p:nvPr/>
        </p:nvSpPr>
        <p:spPr>
          <a:xfrm>
            <a:off x="0" y="12870"/>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732B2BBF-5EFA-97F3-A1EA-7F20925E1ABE}"/>
              </a:ext>
            </a:extLst>
          </p:cNvPr>
          <p:cNvSpPr txBox="1"/>
          <p:nvPr/>
        </p:nvSpPr>
        <p:spPr>
          <a:xfrm>
            <a:off x="547118" y="312861"/>
            <a:ext cx="10979864"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2025-2026 Annual Call – Academic Advancements</a:t>
            </a:r>
          </a:p>
        </p:txBody>
      </p:sp>
      <p:sp>
        <p:nvSpPr>
          <p:cNvPr id="3" name="TextBox 2">
            <a:extLst>
              <a:ext uri="{FF2B5EF4-FFF2-40B4-BE49-F238E27FC236}">
                <a16:creationId xmlns:a16="http://schemas.microsoft.com/office/drawing/2014/main" id="{CDD14ACB-BD0F-C535-8CEF-66FE62969434}"/>
              </a:ext>
            </a:extLst>
          </p:cNvPr>
          <p:cNvSpPr txBox="1"/>
          <p:nvPr/>
        </p:nvSpPr>
        <p:spPr>
          <a:xfrm>
            <a:off x="738168" y="1254776"/>
            <a:ext cx="11350200" cy="5386090"/>
          </a:xfrm>
          <a:prstGeom prst="rect">
            <a:avLst/>
          </a:prstGeom>
          <a:noFill/>
        </p:spPr>
        <p:txBody>
          <a:bodyPr wrap="square" rtlCol="0">
            <a:spAutoFit/>
          </a:bodyPr>
          <a:lstStyle/>
          <a:p>
            <a:pPr algn="ctr"/>
            <a:r>
              <a:rPr lang="en-US" sz="2400" u="sng" dirty="0">
                <a:latin typeface="Aptos" panose="020B0004020202020204" pitchFamily="34" charset="0"/>
              </a:rPr>
              <a:t>Updates to Optional Statements</a:t>
            </a:r>
          </a:p>
          <a:p>
            <a:endParaRPr lang="en-US" sz="2000" dirty="0">
              <a:latin typeface="Aptos" panose="020B0004020202020204" pitchFamily="34" charset="0"/>
            </a:endParaRPr>
          </a:p>
          <a:p>
            <a:pPr marL="285750" lvl="0" indent="-285750">
              <a:buFont typeface="Wingdings" panose="05000000000000000000" pitchFamily="2" charset="2"/>
              <a:buChar char="Ø"/>
            </a:pPr>
            <a:r>
              <a:rPr lang="en-US" sz="2000" b="1" dirty="0">
                <a:latin typeface="Aptos" panose="020B0004020202020204" pitchFamily="34" charset="0"/>
              </a:rPr>
              <a:t>Statement of Achievements Relative to Opportunities (New)</a:t>
            </a:r>
          </a:p>
          <a:p>
            <a:pPr marL="1200150" lvl="2" indent="-285750">
              <a:buFont typeface="Arial" panose="020B0604020202020204" pitchFamily="34" charset="0"/>
              <a:buChar char="•"/>
            </a:pPr>
            <a:r>
              <a:rPr lang="en-US" sz="2000" dirty="0">
                <a:latin typeface="Aptos" panose="020B0004020202020204" pitchFamily="34" charset="0"/>
              </a:rPr>
              <a:t>Subsumes COVID-19 Statement and Strike Impact Statement</a:t>
            </a:r>
          </a:p>
          <a:p>
            <a:pPr marL="1200150" lvl="2" indent="-285750">
              <a:buFont typeface="Arial" panose="020B0604020202020204" pitchFamily="34" charset="0"/>
              <a:buChar char="•"/>
            </a:pPr>
            <a:r>
              <a:rPr lang="en-US" sz="2000" dirty="0">
                <a:latin typeface="Aptos" panose="020B0004020202020204" pitchFamily="34" charset="0"/>
              </a:rPr>
              <a:t>Currently no page limit</a:t>
            </a:r>
          </a:p>
          <a:p>
            <a:pPr marL="1200150" lvl="2" indent="-285750">
              <a:buFont typeface="Arial" panose="020B0604020202020204" pitchFamily="34" charset="0"/>
              <a:buChar char="•"/>
            </a:pPr>
            <a:r>
              <a:rPr lang="en-US" sz="2000" dirty="0">
                <a:latin typeface="Aptos" panose="020B0004020202020204" pitchFamily="34" charset="0"/>
              </a:rPr>
              <a:t>Emphasis placed on the quality and impact of achievements rather than their quantity, taking personal and professional circumstances into account.</a:t>
            </a:r>
          </a:p>
          <a:p>
            <a:pPr lvl="0"/>
            <a:endParaRPr lang="en-US" sz="2000" b="1" u="sng" dirty="0">
              <a:latin typeface="Aptos" panose="020B0004020202020204" pitchFamily="34" charset="0"/>
            </a:endParaRPr>
          </a:p>
          <a:p>
            <a:pPr marL="285750" lvl="0" indent="-285750">
              <a:buFont typeface="Wingdings" panose="05000000000000000000" pitchFamily="2" charset="2"/>
              <a:buChar char="Ø"/>
            </a:pPr>
            <a:r>
              <a:rPr lang="en-US" sz="2000" b="1" dirty="0">
                <a:latin typeface="Aptos" panose="020B0004020202020204" pitchFamily="34" charset="0"/>
              </a:rPr>
              <a:t>Statement of Contributions to Public and Global Impact</a:t>
            </a:r>
          </a:p>
          <a:p>
            <a:pPr marL="1200150" lvl="2" indent="-285750">
              <a:buFont typeface="Arial" panose="020B0604020202020204" pitchFamily="34" charset="0"/>
              <a:buChar char="•"/>
            </a:pPr>
            <a:r>
              <a:rPr lang="en-US" sz="2000" dirty="0">
                <a:latin typeface="Aptos" panose="020B0004020202020204" pitchFamily="34" charset="0"/>
              </a:rPr>
              <a:t>Currently no page limit</a:t>
            </a:r>
          </a:p>
          <a:p>
            <a:pPr marL="1200150" lvl="2" indent="-285750">
              <a:buFont typeface="Arial" panose="020B0604020202020204" pitchFamily="34" charset="0"/>
              <a:buChar char="•"/>
            </a:pPr>
            <a:r>
              <a:rPr lang="en-US" sz="2000" dirty="0">
                <a:latin typeface="Aptos" panose="020B0004020202020204" pitchFamily="34" charset="0"/>
              </a:rPr>
              <a:t>This statement highlights the connectedness and overall impact of a candidate’s public or global contributions across research, teaching, and service, providing an opportunity to tell the story of their scholarly impact that may not be evident in the Candidate’s Statement.</a:t>
            </a:r>
            <a:endParaRPr lang="en-US" sz="2000" b="1" dirty="0">
              <a:latin typeface="Aptos" panose="020B0004020202020204" pitchFamily="34" charset="0"/>
            </a:endParaRPr>
          </a:p>
          <a:p>
            <a:pPr marL="285750" lvl="0" indent="-285750">
              <a:buFont typeface="Wingdings" panose="05000000000000000000" pitchFamily="2" charset="2"/>
              <a:buChar char="Ø"/>
            </a:pPr>
            <a:endParaRPr lang="en-US" sz="2000" b="1" dirty="0">
              <a:latin typeface="Aptos" panose="020B0004020202020204" pitchFamily="34" charset="0"/>
            </a:endParaRPr>
          </a:p>
          <a:p>
            <a:pPr marL="285750" indent="-285750">
              <a:buFont typeface="Wingdings" panose="05000000000000000000" pitchFamily="2" charset="2"/>
              <a:buChar char="Ø"/>
            </a:pPr>
            <a:r>
              <a:rPr lang="en-US" sz="2000" b="1" dirty="0">
                <a:latin typeface="Aptos" panose="020B0004020202020204" pitchFamily="34" charset="0"/>
                <a:ea typeface="Verdana" panose="020B0604030504040204" pitchFamily="34" charset="0"/>
                <a:cs typeface="Times New Roman" panose="02020603050405020304" pitchFamily="18" charset="0"/>
              </a:rPr>
              <a:t>Candidate Statement</a:t>
            </a:r>
          </a:p>
          <a:p>
            <a:pPr marL="1200150" lvl="2" indent="-285750">
              <a:buFont typeface="Arial" panose="020B0604020202020204" pitchFamily="34" charset="0"/>
              <a:buChar char="•"/>
            </a:pPr>
            <a:r>
              <a:rPr lang="en-US" sz="2000" dirty="0">
                <a:latin typeface="Aptos" panose="020B0004020202020204" pitchFamily="34" charset="0"/>
                <a:ea typeface="Verdana" panose="020B0604030504040204" pitchFamily="34" charset="0"/>
                <a:cs typeface="Times New Roman" panose="02020603050405020304" pitchFamily="18" charset="0"/>
              </a:rPr>
              <a:t>6-page limit </a:t>
            </a:r>
          </a:p>
          <a:p>
            <a:pPr marL="1200150" lvl="2" indent="-285750">
              <a:buFont typeface="Arial" panose="020B0604020202020204" pitchFamily="34" charset="0"/>
              <a:buChar char="•"/>
            </a:pPr>
            <a:r>
              <a:rPr lang="en-US" sz="2000" dirty="0">
                <a:latin typeface="Aptos" panose="020B0004020202020204" pitchFamily="34" charset="0"/>
                <a:ea typeface="Verdana" panose="020B0604030504040204" pitchFamily="34" charset="0"/>
                <a:cs typeface="Times New Roman" panose="02020603050405020304" pitchFamily="18" charset="0"/>
              </a:rPr>
              <a:t>Subsumes Diversity Statement</a:t>
            </a:r>
            <a:endParaRPr lang="en-US" sz="2000" dirty="0">
              <a:latin typeface="Aptos" panose="020B0004020202020204" pitchFamily="34" charset="0"/>
            </a:endParaRPr>
          </a:p>
        </p:txBody>
      </p:sp>
      <p:sp>
        <p:nvSpPr>
          <p:cNvPr id="4" name="Slide Number Placeholder 3">
            <a:extLst>
              <a:ext uri="{FF2B5EF4-FFF2-40B4-BE49-F238E27FC236}">
                <a16:creationId xmlns:a16="http://schemas.microsoft.com/office/drawing/2014/main" id="{AE35FEC8-33AF-558F-1E0B-9F74FCAD8CF1}"/>
              </a:ext>
            </a:extLst>
          </p:cNvPr>
          <p:cNvSpPr>
            <a:spLocks noGrp="1"/>
          </p:cNvSpPr>
          <p:nvPr>
            <p:ph type="sldNum" sz="quarter" idx="12"/>
          </p:nvPr>
        </p:nvSpPr>
        <p:spPr/>
        <p:txBody>
          <a:bodyPr/>
          <a:lstStyle/>
          <a:p>
            <a:fld id="{9FF96B15-8338-45D5-A943-561235072D66}" type="slidenum">
              <a:rPr lang="en-US" noProof="0" smtClean="0"/>
              <a:t>6</a:t>
            </a:fld>
            <a:endParaRPr lang="en-US" noProof="0" dirty="0"/>
          </a:p>
        </p:txBody>
      </p:sp>
    </p:spTree>
    <p:extLst>
      <p:ext uri="{BB962C8B-B14F-4D97-AF65-F5344CB8AC3E}">
        <p14:creationId xmlns:p14="http://schemas.microsoft.com/office/powerpoint/2010/main" val="652186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968E8-3BE2-ADD6-F9EB-427E41CE021D}"/>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EE7D11EC-F20D-7B62-CD97-717EB531A86C}"/>
              </a:ext>
            </a:extLst>
          </p:cNvPr>
          <p:cNvSpPr/>
          <p:nvPr/>
        </p:nvSpPr>
        <p:spPr>
          <a:xfrm>
            <a:off x="0" y="47818"/>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21DFFCF3-7020-6A1E-F183-620C1404CCC2}"/>
              </a:ext>
            </a:extLst>
          </p:cNvPr>
          <p:cNvSpPr txBox="1"/>
          <p:nvPr/>
        </p:nvSpPr>
        <p:spPr>
          <a:xfrm>
            <a:off x="457200" y="331038"/>
            <a:ext cx="11623964"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2025-2026 Annual Call – Academic Advancements</a:t>
            </a:r>
          </a:p>
        </p:txBody>
      </p:sp>
      <p:sp>
        <p:nvSpPr>
          <p:cNvPr id="3" name="TextBox 2">
            <a:extLst>
              <a:ext uri="{FF2B5EF4-FFF2-40B4-BE49-F238E27FC236}">
                <a16:creationId xmlns:a16="http://schemas.microsoft.com/office/drawing/2014/main" id="{8BCB6F09-C8AF-9EA7-1060-3743AD8D2075}"/>
              </a:ext>
            </a:extLst>
          </p:cNvPr>
          <p:cNvSpPr txBox="1"/>
          <p:nvPr/>
        </p:nvSpPr>
        <p:spPr>
          <a:xfrm>
            <a:off x="841800" y="1254521"/>
            <a:ext cx="11350200" cy="4462760"/>
          </a:xfrm>
          <a:prstGeom prst="rect">
            <a:avLst/>
          </a:prstGeom>
          <a:noFill/>
        </p:spPr>
        <p:txBody>
          <a:bodyPr wrap="square" rtlCol="0">
            <a:spAutoFit/>
          </a:bodyPr>
          <a:lstStyle/>
          <a:p>
            <a:r>
              <a:rPr lang="en-US" sz="2400" b="1" dirty="0">
                <a:latin typeface="Aptos" panose="020B0004020202020204" pitchFamily="34" charset="0"/>
              </a:rPr>
              <a:t>Updates</a:t>
            </a:r>
          </a:p>
          <a:p>
            <a:pPr algn="ctr"/>
            <a:endParaRPr lang="en-US" dirty="0">
              <a:latin typeface="Aptos" panose="020B0004020202020204" pitchFamily="34" charset="0"/>
            </a:endParaRPr>
          </a:p>
          <a:p>
            <a:pPr algn="ctr"/>
            <a:endParaRPr lang="en-US" sz="2000" dirty="0">
              <a:latin typeface="Aptos" panose="020B0004020202020204" pitchFamily="34" charset="0"/>
            </a:endParaRPr>
          </a:p>
          <a:p>
            <a:pPr marL="285750" indent="-285750">
              <a:buFont typeface="Wingdings" panose="05000000000000000000" pitchFamily="2" charset="2"/>
              <a:buChar char="Ø"/>
            </a:pPr>
            <a:r>
              <a:rPr lang="en-US" sz="2400" b="1" dirty="0">
                <a:latin typeface="Aptos" panose="020B0004020202020204" pitchFamily="34" charset="0"/>
              </a:rPr>
              <a:t>Linking Actions in MIV</a:t>
            </a:r>
          </a:p>
          <a:p>
            <a:pPr marL="285750" indent="-285750">
              <a:buFont typeface="Wingdings" panose="05000000000000000000" pitchFamily="2" charset="2"/>
              <a:buChar char="Ø"/>
            </a:pPr>
            <a:endParaRPr lang="en-US" sz="2000" b="1" dirty="0">
              <a:latin typeface="Aptos" panose="020B0004020202020204" pitchFamily="34" charset="0"/>
            </a:endParaRPr>
          </a:p>
          <a:p>
            <a:pPr lvl="1"/>
            <a:r>
              <a:rPr lang="en-US" sz="2000" u="sng" dirty="0">
                <a:latin typeface="Aptos" panose="020B0004020202020204" pitchFamily="34" charset="0"/>
              </a:rPr>
              <a:t>Appraisals</a:t>
            </a:r>
          </a:p>
          <a:p>
            <a:pPr marL="1257300" lvl="2" indent="-342900">
              <a:buFont typeface="Arial" panose="020B0604020202020204" pitchFamily="34" charset="0"/>
              <a:buChar char="•"/>
            </a:pPr>
            <a:r>
              <a:rPr lang="en-US" sz="2000" dirty="0">
                <a:latin typeface="Aptos" panose="020B0004020202020204" pitchFamily="34" charset="0"/>
              </a:rPr>
              <a:t>Linking merits and appraisals is no longer available in MIV</a:t>
            </a:r>
          </a:p>
          <a:p>
            <a:pPr marL="1257300" lvl="2" indent="-342900">
              <a:buFont typeface="Arial" panose="020B0604020202020204" pitchFamily="34" charset="0"/>
              <a:buChar char="•"/>
            </a:pPr>
            <a:r>
              <a:rPr lang="en-US" sz="2000" dirty="0">
                <a:latin typeface="Aptos" panose="020B0004020202020204" pitchFamily="34" charset="0"/>
              </a:rPr>
              <a:t>Create 2 separate actions in MIV</a:t>
            </a:r>
          </a:p>
          <a:p>
            <a:pPr marL="1257300" lvl="2" indent="-342900">
              <a:buFont typeface="Arial" panose="020B0604020202020204" pitchFamily="34" charset="0"/>
              <a:buChar char="•"/>
            </a:pPr>
            <a:endParaRPr lang="en-US" sz="2000" dirty="0">
              <a:latin typeface="Aptos" panose="020B0004020202020204" pitchFamily="34" charset="0"/>
            </a:endParaRPr>
          </a:p>
          <a:p>
            <a:pPr lvl="1"/>
            <a:r>
              <a:rPr lang="en-US" sz="2000" u="sng" dirty="0">
                <a:latin typeface="Aptos" panose="020B0004020202020204" pitchFamily="34" charset="0"/>
              </a:rPr>
              <a:t>Appeals</a:t>
            </a:r>
          </a:p>
          <a:p>
            <a:pPr marL="1257300" lvl="2" indent="-342900">
              <a:buFont typeface="Arial" panose="020B0604020202020204" pitchFamily="34" charset="0"/>
              <a:buChar char="•"/>
            </a:pPr>
            <a:r>
              <a:rPr lang="en-US" sz="2000" dirty="0">
                <a:latin typeface="Aptos" panose="020B0004020202020204" pitchFamily="34" charset="0"/>
              </a:rPr>
              <a:t>Create appeal action in MIV</a:t>
            </a:r>
          </a:p>
          <a:p>
            <a:pPr marL="1257300" lvl="2" indent="-342900">
              <a:buFont typeface="Arial" panose="020B0604020202020204" pitchFamily="34" charset="0"/>
              <a:buChar char="•"/>
            </a:pPr>
            <a:r>
              <a:rPr lang="en-US" sz="2000" dirty="0">
                <a:latin typeface="Aptos" panose="020B0004020202020204" pitchFamily="34" charset="0"/>
              </a:rPr>
              <a:t>Link to the original merit or promotion</a:t>
            </a:r>
          </a:p>
          <a:p>
            <a:pPr marL="1257300" lvl="2" indent="-342900">
              <a:buFont typeface="Arial" panose="020B0604020202020204" pitchFamily="34" charset="0"/>
              <a:buChar char="•"/>
            </a:pPr>
            <a:r>
              <a:rPr lang="en-US" sz="2000" dirty="0">
                <a:latin typeface="Aptos" panose="020B0004020202020204" pitchFamily="34" charset="0"/>
              </a:rPr>
              <a:t>Do not request a new packet</a:t>
            </a:r>
          </a:p>
          <a:p>
            <a:pPr marL="285750" indent="-285750">
              <a:buFont typeface="Wingdings" panose="05000000000000000000" pitchFamily="2" charset="2"/>
              <a:buChar char="Ø"/>
            </a:pPr>
            <a:endParaRPr lang="en-US" dirty="0">
              <a:latin typeface="Aptos" panose="020B0004020202020204" pitchFamily="34" charset="0"/>
            </a:endParaRPr>
          </a:p>
        </p:txBody>
      </p:sp>
      <p:sp>
        <p:nvSpPr>
          <p:cNvPr id="4" name="Slide Number Placeholder 3">
            <a:extLst>
              <a:ext uri="{FF2B5EF4-FFF2-40B4-BE49-F238E27FC236}">
                <a16:creationId xmlns:a16="http://schemas.microsoft.com/office/drawing/2014/main" id="{D771C2C4-93D3-7EF2-AD37-E4C18033F26B}"/>
              </a:ext>
            </a:extLst>
          </p:cNvPr>
          <p:cNvSpPr>
            <a:spLocks noGrp="1"/>
          </p:cNvSpPr>
          <p:nvPr>
            <p:ph type="sldNum" sz="quarter" idx="12"/>
          </p:nvPr>
        </p:nvSpPr>
        <p:spPr/>
        <p:txBody>
          <a:bodyPr/>
          <a:lstStyle/>
          <a:p>
            <a:fld id="{9FF96B15-8338-45D5-A943-561235072D66}" type="slidenum">
              <a:rPr lang="en-US" noProof="0" smtClean="0"/>
              <a:t>7</a:t>
            </a:fld>
            <a:endParaRPr lang="en-US" noProof="0" dirty="0"/>
          </a:p>
        </p:txBody>
      </p:sp>
    </p:spTree>
    <p:extLst>
      <p:ext uri="{BB962C8B-B14F-4D97-AF65-F5344CB8AC3E}">
        <p14:creationId xmlns:p14="http://schemas.microsoft.com/office/powerpoint/2010/main" val="17624942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3">
            <a:extLst>
              <a:ext uri="{FF2B5EF4-FFF2-40B4-BE49-F238E27FC236}">
                <a16:creationId xmlns:a16="http://schemas.microsoft.com/office/drawing/2014/main" id="{50097969-8976-47A1-9F49-70120AB4173A}"/>
              </a:ext>
            </a:extLst>
          </p:cNvPr>
          <p:cNvSpPr/>
          <p:nvPr/>
        </p:nvSpPr>
        <p:spPr>
          <a:xfrm>
            <a:off x="0" y="47818"/>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4387B2C7-90C7-9293-90E8-71A4A087E2AF}"/>
              </a:ext>
            </a:extLst>
          </p:cNvPr>
          <p:cNvSpPr txBox="1"/>
          <p:nvPr/>
        </p:nvSpPr>
        <p:spPr>
          <a:xfrm>
            <a:off x="457200" y="296090"/>
            <a:ext cx="11734800"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2025-2026 Academic Advancements - Reminders</a:t>
            </a:r>
          </a:p>
        </p:txBody>
      </p:sp>
      <p:sp>
        <p:nvSpPr>
          <p:cNvPr id="3" name="TextBox 2">
            <a:extLst>
              <a:ext uri="{FF2B5EF4-FFF2-40B4-BE49-F238E27FC236}">
                <a16:creationId xmlns:a16="http://schemas.microsoft.com/office/drawing/2014/main" id="{B8F6DEBD-7D4F-5191-3239-DE0DA40F0051}"/>
              </a:ext>
            </a:extLst>
          </p:cNvPr>
          <p:cNvSpPr txBox="1"/>
          <p:nvPr/>
        </p:nvSpPr>
        <p:spPr>
          <a:xfrm>
            <a:off x="685800" y="1498613"/>
            <a:ext cx="11049000" cy="738664"/>
          </a:xfrm>
          <a:prstGeom prst="rect">
            <a:avLst/>
          </a:prstGeom>
          <a:noFill/>
        </p:spPr>
        <p:txBody>
          <a:bodyPr wrap="square" rtlCol="0">
            <a:spAutoFit/>
          </a:bodyPr>
          <a:lstStyle/>
          <a:p>
            <a:pPr algn="l"/>
            <a:r>
              <a:rPr lang="en-US" sz="2400" b="1" dirty="0">
                <a:solidFill>
                  <a:srgbClr val="3B3A48"/>
                </a:solidFill>
                <a:latin typeface="Aptos" panose="020B0004020202020204" pitchFamily="34" charset="0"/>
                <a:ea typeface="Verdana" panose="020B0604030504040204" pitchFamily="34" charset="0"/>
                <a:cs typeface="Arial" panose="020B0604020202020204" pitchFamily="34" charset="0"/>
              </a:rPr>
              <a:t>Helpful Reminders for Academic Reviews</a:t>
            </a:r>
          </a:p>
          <a:p>
            <a:endParaRPr lang="en-US" dirty="0"/>
          </a:p>
        </p:txBody>
      </p:sp>
      <p:sp>
        <p:nvSpPr>
          <p:cNvPr id="8" name="TextBox 7">
            <a:extLst>
              <a:ext uri="{FF2B5EF4-FFF2-40B4-BE49-F238E27FC236}">
                <a16:creationId xmlns:a16="http://schemas.microsoft.com/office/drawing/2014/main" id="{F6FA657A-A46A-EDA5-E63F-6413EB8A0ACF}"/>
              </a:ext>
            </a:extLst>
          </p:cNvPr>
          <p:cNvSpPr txBox="1"/>
          <p:nvPr/>
        </p:nvSpPr>
        <p:spPr>
          <a:xfrm>
            <a:off x="571500" y="2209800"/>
            <a:ext cx="11049000" cy="3862596"/>
          </a:xfrm>
          <a:prstGeom prst="rect">
            <a:avLst/>
          </a:prstGeom>
          <a:noFill/>
        </p:spPr>
        <p:txBody>
          <a:bodyPr wrap="square">
            <a:spAutoFit/>
          </a:bodyPr>
          <a:lstStyle/>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Refer to the APM advancement policies, Academic Affairs Forms &amp; Checklists, Delegations of Authority, and SOM MIV User Guide.</a:t>
            </a:r>
          </a:p>
          <a:p>
            <a:pPr marL="342900" indent="-342900">
              <a:buFont typeface="Wingdings" panose="05000000000000000000" pitchFamily="2" charset="2"/>
              <a:buChar char="Ø"/>
            </a:pPr>
            <a:endParaRPr lang="en-US" sz="500" dirty="0">
              <a:latin typeface="Aptos" panose="020B0004020202020204" pitchFamily="34" charset="0"/>
              <a:ea typeface="Verdana" panose="020B0604030504040204" pitchFamily="34" charset="0"/>
            </a:endParaRP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RA Unit Members: Candidates must be provided six weeks to submit their materials once they are notified of eligibility to advance. Include the "Notification of Advancement Eligibility or Academic Federation member“ form with email notification.</a:t>
            </a:r>
          </a:p>
          <a:p>
            <a:pPr marL="342900" indent="-342900">
              <a:buFont typeface="Wingdings" panose="05000000000000000000" pitchFamily="2" charset="2"/>
              <a:buChar char="Ø"/>
            </a:pPr>
            <a:endParaRPr lang="en-US" sz="500" dirty="0">
              <a:latin typeface="Aptos" panose="020B0004020202020204" pitchFamily="34" charset="0"/>
              <a:ea typeface="Verdana" panose="020B0604030504040204" pitchFamily="34" charset="0"/>
            </a:endParaRP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Appraisals and Five-Year Reviews may not be deferred.</a:t>
            </a:r>
          </a:p>
          <a:p>
            <a:pPr marL="342900" indent="-342900">
              <a:buFont typeface="Wingdings" panose="05000000000000000000" pitchFamily="2" charset="2"/>
              <a:buChar char="Ø"/>
            </a:pPr>
            <a:endParaRPr lang="en-US" sz="500" dirty="0">
              <a:latin typeface="Aptos" panose="020B0004020202020204" pitchFamily="34" charset="0"/>
              <a:ea typeface="Verdana" panose="020B0604030504040204" pitchFamily="34" charset="0"/>
            </a:endParaRP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Deferrals and Five-Year reviews are due at the same time of the respective action deadline. </a:t>
            </a:r>
          </a:p>
          <a:p>
            <a:pPr marL="342900" indent="-342900">
              <a:buFont typeface="Wingdings" panose="05000000000000000000" pitchFamily="2" charset="2"/>
              <a:buChar char="Ø"/>
            </a:pPr>
            <a:endParaRPr lang="en-US" sz="500" dirty="0">
              <a:latin typeface="Aptos" panose="020B0004020202020204" pitchFamily="34" charset="0"/>
              <a:ea typeface="Verdana" panose="020B0604030504040204" pitchFamily="34" charset="0"/>
            </a:endParaRP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For “declined” merits that do not route via MIV (merit at Professor, Step 5 or above), submit a written notice/email from the candidate that includes the Chair acknowledgement to your AP Analyst.</a:t>
            </a:r>
          </a:p>
          <a:p>
            <a:pPr marL="342900" indent="-342900">
              <a:buFont typeface="Wingdings" panose="05000000000000000000" pitchFamily="2" charset="2"/>
              <a:buChar char="Ø"/>
            </a:pPr>
            <a:endParaRPr lang="en-US" sz="500" dirty="0">
              <a:latin typeface="Aptos" panose="020B0004020202020204" pitchFamily="34" charset="0"/>
              <a:ea typeface="Verdana" panose="020B0604030504040204" pitchFamily="34" charset="0"/>
            </a:endParaRPr>
          </a:p>
          <a:p>
            <a:pPr marL="342900" indent="-342900">
              <a:buFont typeface="Wingdings" panose="05000000000000000000" pitchFamily="2" charset="2"/>
              <a:buChar char="Ø"/>
            </a:pPr>
            <a:r>
              <a:rPr lang="en-US" sz="2000" dirty="0">
                <a:latin typeface="Aptos" panose="020B0004020202020204" pitchFamily="34" charset="0"/>
                <a:ea typeface="Verdana" panose="020B0604030504040204" pitchFamily="34" charset="0"/>
              </a:rPr>
              <a:t>Notify your AP Analyst when an action has been routed to the School/College level in MIV.</a:t>
            </a:r>
            <a:endParaRPr lang="en-US" sz="2000" kern="100" dirty="0">
              <a:effectLst/>
              <a:latin typeface="Aptos" panose="020B0004020202020204" pitchFamily="34" charset="0"/>
              <a:ea typeface="Verdana" panose="020B060403050404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228560D-45D4-9940-1CA2-721C8EE5F1BE}"/>
              </a:ext>
            </a:extLst>
          </p:cNvPr>
          <p:cNvSpPr>
            <a:spLocks noGrp="1"/>
          </p:cNvSpPr>
          <p:nvPr>
            <p:ph type="sldNum" sz="quarter" idx="12"/>
          </p:nvPr>
        </p:nvSpPr>
        <p:spPr/>
        <p:txBody>
          <a:bodyPr/>
          <a:lstStyle/>
          <a:p>
            <a:fld id="{9FF96B15-8338-45D5-A943-561235072D66}" type="slidenum">
              <a:rPr lang="en-US" noProof="0" smtClean="0"/>
              <a:t>8</a:t>
            </a:fld>
            <a:endParaRPr lang="en-US" noProof="0" dirty="0"/>
          </a:p>
        </p:txBody>
      </p:sp>
    </p:spTree>
    <p:extLst>
      <p:ext uri="{BB962C8B-B14F-4D97-AF65-F5344CB8AC3E}">
        <p14:creationId xmlns:p14="http://schemas.microsoft.com/office/powerpoint/2010/main" val="3584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476CB-8CC6-CD96-9A01-55CA48754C17}"/>
            </a:ext>
          </a:extLst>
        </p:cNvPr>
        <p:cNvGrpSpPr/>
        <p:nvPr/>
      </p:nvGrpSpPr>
      <p:grpSpPr>
        <a:xfrm>
          <a:off x="0" y="0"/>
          <a:ext cx="0" cy="0"/>
          <a:chOff x="0" y="0"/>
          <a:chExt cx="0" cy="0"/>
        </a:xfrm>
      </p:grpSpPr>
      <p:sp>
        <p:nvSpPr>
          <p:cNvPr id="5" name="object 3">
            <a:extLst>
              <a:ext uri="{FF2B5EF4-FFF2-40B4-BE49-F238E27FC236}">
                <a16:creationId xmlns:a16="http://schemas.microsoft.com/office/drawing/2014/main" id="{2F472BAD-E653-47F2-DE8E-609300C86FBD}"/>
              </a:ext>
            </a:extLst>
          </p:cNvPr>
          <p:cNvSpPr/>
          <p:nvPr/>
        </p:nvSpPr>
        <p:spPr>
          <a:xfrm>
            <a:off x="0" y="47818"/>
            <a:ext cx="12192000" cy="1089660"/>
          </a:xfrm>
          <a:custGeom>
            <a:avLst/>
            <a:gdLst/>
            <a:ahLst/>
            <a:cxnLst/>
            <a:rect l="l" t="t" r="r" b="b"/>
            <a:pathLst>
              <a:path w="12192000" h="1089660">
                <a:moveTo>
                  <a:pt x="0" y="1089660"/>
                </a:moveTo>
                <a:lnTo>
                  <a:pt x="12192000" y="1089660"/>
                </a:lnTo>
                <a:lnTo>
                  <a:pt x="12192000" y="0"/>
                </a:lnTo>
                <a:lnTo>
                  <a:pt x="0" y="0"/>
                </a:lnTo>
                <a:lnTo>
                  <a:pt x="0" y="1089660"/>
                </a:lnTo>
                <a:close/>
              </a:path>
            </a:pathLst>
          </a:custGeom>
          <a:solidFill>
            <a:srgbClr val="1A3E68"/>
          </a:solidFill>
        </p:spPr>
        <p:txBody>
          <a:bodyPr wrap="square" lIns="0" tIns="0" rIns="0" bIns="0" rtlCol="0"/>
          <a:lstStyle/>
          <a:p>
            <a:r>
              <a:rPr lang="en-US" sz="3600" b="0" spc="-10" dirty="0">
                <a:solidFill>
                  <a:schemeClr val="bg1"/>
                </a:solidFill>
                <a:latin typeface="Arial"/>
                <a:cs typeface="Arial"/>
              </a:rPr>
              <a:t>  </a:t>
            </a:r>
            <a:endParaRPr sz="3600" dirty="0">
              <a:solidFill>
                <a:schemeClr val="bg1"/>
              </a:solidFill>
            </a:endParaRPr>
          </a:p>
        </p:txBody>
      </p:sp>
      <p:sp>
        <p:nvSpPr>
          <p:cNvPr id="2" name="TextBox 1">
            <a:extLst>
              <a:ext uri="{FF2B5EF4-FFF2-40B4-BE49-F238E27FC236}">
                <a16:creationId xmlns:a16="http://schemas.microsoft.com/office/drawing/2014/main" id="{F19FDF22-0954-A949-73B1-496D461A2C99}"/>
              </a:ext>
            </a:extLst>
          </p:cNvPr>
          <p:cNvSpPr txBox="1"/>
          <p:nvPr/>
        </p:nvSpPr>
        <p:spPr>
          <a:xfrm>
            <a:off x="457200" y="296090"/>
            <a:ext cx="11180618" cy="523220"/>
          </a:xfrm>
          <a:prstGeom prst="rect">
            <a:avLst/>
          </a:prstGeom>
          <a:noFill/>
        </p:spPr>
        <p:txBody>
          <a:bodyPr wrap="square" rtlCol="0">
            <a:spAutoFit/>
          </a:bodyPr>
          <a:lstStyle/>
          <a:p>
            <a:r>
              <a:rPr lang="en-US" sz="2800" dirty="0">
                <a:solidFill>
                  <a:schemeClr val="bg1"/>
                </a:solidFill>
                <a:latin typeface="Verdana" panose="020B0604030504040204" pitchFamily="34" charset="0"/>
                <a:ea typeface="Verdana" panose="020B0604030504040204" pitchFamily="34" charset="0"/>
              </a:rPr>
              <a:t>2025-2026 Academic Advancements - Reminders</a:t>
            </a:r>
          </a:p>
        </p:txBody>
      </p:sp>
      <p:sp>
        <p:nvSpPr>
          <p:cNvPr id="4" name="TextBox 3">
            <a:extLst>
              <a:ext uri="{FF2B5EF4-FFF2-40B4-BE49-F238E27FC236}">
                <a16:creationId xmlns:a16="http://schemas.microsoft.com/office/drawing/2014/main" id="{DA33FD4E-D742-48FC-343C-374FD447C38F}"/>
              </a:ext>
            </a:extLst>
          </p:cNvPr>
          <p:cNvSpPr txBox="1"/>
          <p:nvPr/>
        </p:nvSpPr>
        <p:spPr>
          <a:xfrm>
            <a:off x="616026" y="1856057"/>
            <a:ext cx="11314176" cy="3600986"/>
          </a:xfrm>
          <a:prstGeom prst="rect">
            <a:avLst/>
          </a:prstGeom>
          <a:noFill/>
        </p:spPr>
        <p:txBody>
          <a:bodyPr wrap="square">
            <a:spAutoFit/>
          </a:bodyPr>
          <a:lstStyle/>
          <a:p>
            <a:pPr marL="285750" indent="-285750">
              <a:buFont typeface="Wingdings" panose="05000000000000000000" pitchFamily="2" charset="2"/>
              <a:buChar char="Ø"/>
            </a:pPr>
            <a:r>
              <a:rPr lang="en-US" sz="2000" u="sng" dirty="0">
                <a:latin typeface="Aptos" panose="020B0004020202020204" pitchFamily="34" charset="0"/>
              </a:rPr>
              <a:t>Department Letter: </a:t>
            </a:r>
            <a:r>
              <a:rPr lang="en-US" sz="2000" kern="100" dirty="0">
                <a:effectLst/>
                <a:latin typeface="Aptos" panose="020B0004020202020204" pitchFamily="34" charset="0"/>
                <a:ea typeface="Aptos" panose="020B0004020202020204" pitchFamily="34" charset="0"/>
                <a:cs typeface="Times New Roman" panose="02020603050405020304" pitchFamily="18" charset="0"/>
              </a:rPr>
              <a:t>First paragraph, add the % effort of job responsibilities- </a:t>
            </a:r>
            <a:r>
              <a:rPr lang="en-US" sz="2000" kern="100" dirty="0">
                <a:latin typeface="Aptos" panose="020B0004020202020204" pitchFamily="34" charset="0"/>
                <a:ea typeface="Aptos" panose="020B0004020202020204" pitchFamily="34" charset="0"/>
                <a:cs typeface="Times New Roman" panose="02020603050405020304" pitchFamily="18" charset="0"/>
              </a:rPr>
              <a:t>does not need to be exact for all categories.</a:t>
            </a: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buFont typeface="Wingdings" panose="05000000000000000000" pitchFamily="2" charset="2"/>
              <a:buChar char="Ø"/>
            </a:pPr>
            <a:endParaRPr lang="en-US" sz="2000" dirty="0">
              <a:latin typeface="Aptos" panose="020B0004020202020204" pitchFamily="34" charset="0"/>
            </a:endParaRPr>
          </a:p>
          <a:p>
            <a:pPr marL="285750" indent="-285750">
              <a:buFont typeface="Wingdings" panose="05000000000000000000" pitchFamily="2" charset="2"/>
              <a:buChar char="Ø"/>
            </a:pPr>
            <a:r>
              <a:rPr lang="en-US" sz="2000" u="sng" dirty="0">
                <a:latin typeface="Aptos" panose="020B0004020202020204" pitchFamily="34" charset="0"/>
              </a:rPr>
              <a:t>Peer Review of Teaching: </a:t>
            </a:r>
            <a:r>
              <a:rPr lang="en-US" sz="2000" dirty="0">
                <a:latin typeface="Aptos" panose="020B0004020202020204" pitchFamily="34" charset="0"/>
              </a:rPr>
              <a:t>The letter should contain analysis of direct teaching activities- clinical patient care, operating room procedures, hospital rounds, research mentorship, and residency program teaching sessions (</a:t>
            </a:r>
            <a:r>
              <a:rPr lang="en-US" sz="2000" b="1" dirty="0">
                <a:latin typeface="Aptos" panose="020B0004020202020204" pitchFamily="34" charset="0"/>
              </a:rPr>
              <a:t>UCD 220</a:t>
            </a:r>
            <a:r>
              <a:rPr lang="en-US" sz="2000" dirty="0">
                <a:latin typeface="Aptos" panose="020B0004020202020204" pitchFamily="34" charset="0"/>
              </a:rPr>
              <a:t>). The letter should include how the instructor prepared for the lecture, the effectiveness of the instruction, and how the course/lecture was received by the participants, ex: grand rounds and didactic lectures. </a:t>
            </a:r>
          </a:p>
          <a:p>
            <a:endParaRPr lang="en-US" sz="2000" dirty="0">
              <a:latin typeface="Aptos" panose="020B0004020202020204" pitchFamily="34" charset="0"/>
            </a:endParaRPr>
          </a:p>
          <a:p>
            <a:pPr marL="285750" indent="-285750">
              <a:buFont typeface="Wingdings" panose="05000000000000000000" pitchFamily="2" charset="2"/>
              <a:buChar char="Ø"/>
            </a:pPr>
            <a:r>
              <a:rPr lang="en-US" sz="2000" u="sng" dirty="0">
                <a:latin typeface="Aptos" panose="020B0004020202020204" pitchFamily="34" charset="0"/>
              </a:rPr>
              <a:t>Teaching Evals: </a:t>
            </a:r>
            <a:r>
              <a:rPr lang="en-US" sz="2000" dirty="0">
                <a:latin typeface="Aptos" panose="020B0004020202020204" pitchFamily="34" charset="0"/>
              </a:rPr>
              <a:t>if less than 4 respondents, include the session and score with a comment that “</a:t>
            </a:r>
            <a:r>
              <a:rPr lang="en-US" sz="2000" b="1" dirty="0">
                <a:latin typeface="Aptos" panose="020B0004020202020204" pitchFamily="34" charset="0"/>
              </a:rPr>
              <a:t>there are less than 4 respondents, therefore the link is unavailable”.</a:t>
            </a:r>
          </a:p>
          <a:p>
            <a:pPr marL="285750" indent="-285750">
              <a:buFont typeface="Wingdings" panose="05000000000000000000" pitchFamily="2" charset="2"/>
              <a:buChar char="Ø"/>
            </a:pPr>
            <a:endParaRPr lang="en-US" sz="800" dirty="0">
              <a:latin typeface="Aptos" panose="020B0004020202020204" pitchFamily="34" charset="0"/>
            </a:endParaRPr>
          </a:p>
        </p:txBody>
      </p:sp>
      <p:sp>
        <p:nvSpPr>
          <p:cNvPr id="3" name="Slide Number Placeholder 2">
            <a:extLst>
              <a:ext uri="{FF2B5EF4-FFF2-40B4-BE49-F238E27FC236}">
                <a16:creationId xmlns:a16="http://schemas.microsoft.com/office/drawing/2014/main" id="{990CD783-7ADB-417C-2CCD-FAC9AB5AA703}"/>
              </a:ext>
            </a:extLst>
          </p:cNvPr>
          <p:cNvSpPr>
            <a:spLocks noGrp="1"/>
          </p:cNvSpPr>
          <p:nvPr>
            <p:ph type="sldNum" sz="quarter" idx="12"/>
          </p:nvPr>
        </p:nvSpPr>
        <p:spPr/>
        <p:txBody>
          <a:bodyPr/>
          <a:lstStyle/>
          <a:p>
            <a:fld id="{9FF96B15-8338-45D5-A943-561235072D66}" type="slidenum">
              <a:rPr lang="en-US" noProof="0" smtClean="0"/>
              <a:t>9</a:t>
            </a:fld>
            <a:endParaRPr lang="en-US" noProof="0" dirty="0"/>
          </a:p>
        </p:txBody>
      </p:sp>
    </p:spTree>
    <p:extLst>
      <p:ext uri="{BB962C8B-B14F-4D97-AF65-F5344CB8AC3E}">
        <p14:creationId xmlns:p14="http://schemas.microsoft.com/office/powerpoint/2010/main" val="2921201765"/>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11F2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2574</TotalTime>
  <Words>2932</Words>
  <Application>Microsoft Office PowerPoint</Application>
  <PresentationFormat>Widescreen</PresentationFormat>
  <Paragraphs>334</Paragraphs>
  <Slides>19</Slides>
  <Notes>19</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19</vt:i4>
      </vt:variant>
    </vt:vector>
  </HeadingPairs>
  <TitlesOfParts>
    <vt:vector size="29" baseType="lpstr">
      <vt:lpstr>-apple-system</vt:lpstr>
      <vt:lpstr>Aptos</vt:lpstr>
      <vt:lpstr>Arial</vt:lpstr>
      <vt:lpstr>Calibri</vt:lpstr>
      <vt:lpstr>Calibri Light</vt:lpstr>
      <vt:lpstr>Courier New</vt:lpstr>
      <vt:lpstr>proxima-nova</vt:lpstr>
      <vt:lpstr>Verdana</vt:lpstr>
      <vt:lpstr>Wingdings</vt:lpstr>
      <vt:lpstr>2_Office Theme</vt:lpstr>
      <vt:lpstr>Academic Personnel Monthly Information Session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Lisa A Reevesman</dc:creator>
  <cp:lastModifiedBy>Jennifer Bozant</cp:lastModifiedBy>
  <cp:revision>14</cp:revision>
  <dcterms:created xsi:type="dcterms:W3CDTF">2025-09-25T16:09:27Z</dcterms:created>
  <dcterms:modified xsi:type="dcterms:W3CDTF">2025-09-30T18:47:47Z</dcterms:modified>
</cp:coreProperties>
</file>