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79" r:id="rId3"/>
    <p:sldId id="280" r:id="rId4"/>
    <p:sldId id="298" r:id="rId5"/>
    <p:sldId id="282" r:id="rId6"/>
    <p:sldId id="283" r:id="rId7"/>
    <p:sldId id="284" r:id="rId8"/>
    <p:sldId id="285" r:id="rId9"/>
    <p:sldId id="287" r:id="rId10"/>
    <p:sldId id="299" r:id="rId11"/>
    <p:sldId id="289" r:id="rId12"/>
    <p:sldId id="290" r:id="rId13"/>
    <p:sldId id="276" r:id="rId14"/>
    <p:sldId id="277" r:id="rId15"/>
    <p:sldId id="291" r:id="rId16"/>
    <p:sldId id="293" r:id="rId17"/>
    <p:sldId id="261" r:id="rId18"/>
    <p:sldId id="294" r:id="rId19"/>
    <p:sldId id="295" r:id="rId20"/>
    <p:sldId id="296" r:id="rId21"/>
    <p:sldId id="275" r:id="rId22"/>
    <p:sldId id="297" r:id="rId23"/>
    <p:sldId id="278" r:id="rId24"/>
    <p:sldId id="303" r:id="rId25"/>
    <p:sldId id="308" r:id="rId26"/>
    <p:sldId id="309" r:id="rId27"/>
    <p:sldId id="301" r:id="rId28"/>
    <p:sldId id="302" r:id="rId29"/>
    <p:sldId id="305" r:id="rId30"/>
    <p:sldId id="306" r:id="rId31"/>
    <p:sldId id="274" r:id="rId3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977F2C-BA99-68C2-F50A-6FA6CA077F1F}" name="Nirti Naidu" initials="NN" userId="7b80309ee4894e1e" providerId="Windows Live"/>
  <p188:author id="{658AB92E-779A-A854-5962-3A6C54E81579}" name="Lisa Reevesman" initials="LR" userId="S::lareevesman@ucdavis.edu::da087775-3a57-4424-b806-ca517b76e0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70175" autoAdjust="0"/>
  </p:normalViewPr>
  <p:slideViewPr>
    <p:cSldViewPr>
      <p:cViewPr varScale="1">
        <p:scale>
          <a:sx n="85" d="100"/>
          <a:sy n="85" d="100"/>
        </p:scale>
        <p:origin x="1152" y="90"/>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B0F780E-6382-4B3D-AB28-D1EDE78593D0}" type="datetimeFigureOut">
              <a:rPr lang="en-US" smtClean="0"/>
              <a:t>9/13/2022</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26A2296-A348-481A-91EB-49A59FFFF8D7}" type="slidenum">
              <a:rPr lang="en-US" smtClean="0"/>
              <a:t>‹#›</a:t>
            </a:fld>
            <a:endParaRPr lang="en-US" dirty="0"/>
          </a:p>
        </p:txBody>
      </p:sp>
    </p:spTree>
    <p:extLst>
      <p:ext uri="{BB962C8B-B14F-4D97-AF65-F5344CB8AC3E}">
        <p14:creationId xmlns:p14="http://schemas.microsoft.com/office/powerpoint/2010/main" val="133713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ealth.ucdavis.edu/facultydev/faculty-development-offerings/faculty-essentials-offerings.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health.ucdavis.edu/facultydev/vice-chancellor-learning-series/index.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A2296-A348-481A-91EB-49A59FFFF8D7}" type="slidenum">
              <a:rPr lang="en-US" smtClean="0"/>
              <a:t>1</a:t>
            </a:fld>
            <a:endParaRPr lang="en-US" dirty="0"/>
          </a:p>
        </p:txBody>
      </p:sp>
    </p:spTree>
    <p:extLst>
      <p:ext uri="{BB962C8B-B14F-4D97-AF65-F5344CB8AC3E}">
        <p14:creationId xmlns:p14="http://schemas.microsoft.com/office/powerpoint/2010/main" val="333254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These are the ACGME Rules for Teaching Evaluations:</a:t>
            </a:r>
          </a:p>
          <a:p>
            <a:pPr marL="800100" marR="0" lvl="1" indent="-342900">
              <a:lnSpc>
                <a:spcPct val="107000"/>
              </a:lnSpc>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Reporting must be done in aggregate format, and there must be 4 or more responses. </a:t>
            </a:r>
          </a:p>
          <a:p>
            <a:pPr marL="1200150" marR="0" lvl="2"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there are less than 4 responses, you cannot use the report. </a:t>
            </a:r>
          </a:p>
          <a:p>
            <a:pPr marL="1200150" marR="0" lvl="2" indent="-285750">
              <a:lnSpc>
                <a:spcPct val="115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Actual evaluation forms cannot be posted in MIV.</a:t>
            </a:r>
          </a:p>
          <a:p>
            <a:pPr marL="800100" marR="0" lvl="1" indent="-342900">
              <a:lnSpc>
                <a:spcPct val="115000"/>
              </a:lnSpc>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 can be no identifying information on the report.</a:t>
            </a:r>
          </a:p>
          <a:p>
            <a:pPr marL="800100" marR="0" lvl="1" indent="-342900">
              <a:lnSpc>
                <a:spcPct val="115000"/>
              </a:lnSpc>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Fellowships should use the residency eval form and cannot automate delivery.</a:t>
            </a:r>
          </a:p>
          <a:p>
            <a:pPr marL="800100" marR="0" lvl="1" indent="-342900">
              <a:lnSpc>
                <a:spcPct val="115000"/>
              </a:lnSpc>
              <a:spcBef>
                <a:spcPts val="0"/>
              </a:spcBef>
              <a:spcAft>
                <a:spcPts val="80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only report form for trainee evals that can be used is the Aggregate form without rotation dates, names of evaluators, or names of services.</a:t>
            </a:r>
          </a:p>
          <a:p>
            <a:pPr marL="0" marR="0">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 Evals should have anonymous comments at the bottom.</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 AP cannot pull evals:</a:t>
            </a:r>
          </a:p>
          <a:p>
            <a:pPr marL="800100" marR="0" lvl="1" indent="-342900">
              <a:lnSpc>
                <a:spcPct val="107000"/>
              </a:lnSpc>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Per OME &amp; GME, only the department education team is allowed to pull evals from MedHub. </a:t>
            </a:r>
          </a:p>
          <a:p>
            <a:pPr marL="800100" marR="0" lvl="1" indent="-342900">
              <a:lnSpc>
                <a:spcPct val="107000"/>
              </a:lnSpc>
              <a:spcBef>
                <a:spcPts val="0"/>
              </a:spcBef>
              <a:spcAft>
                <a:spcPts val="80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Departments need guidance or access to run evals in MedHub, please reach out to OME/GME.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27F929-B2FA-462C-8CF3-55AD5C1F56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90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Calibri" panose="020F050202020403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 Evaluations should be provided in the form of Aggregate Evaluations Reports, with all of the following information listed: Faculty Name, Date Range, Number of respondents, Scale (e.g., 1-5), Overall teaching score (which should be averaged), and Anonymous comments.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800"/>
              </a:spcAft>
              <a:buFont typeface="Calibri" panose="020F050202020403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 OME/GME have asked us to remind you not to include written evals in MIV for advancements. Instead, please use the cover sheet we have provided on the AP website (linked in the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27F929-B2FA-462C-8CF3-55AD5C1F56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24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8C65A-0A56-428A-8A6E-56CE6B009659}" type="slidenum">
              <a:rPr lang="en-US" smtClean="0"/>
              <a:t>19</a:t>
            </a:fld>
            <a:endParaRPr lang="en-US" dirty="0"/>
          </a:p>
        </p:txBody>
      </p:sp>
    </p:spTree>
    <p:extLst>
      <p:ext uri="{BB962C8B-B14F-4D97-AF65-F5344CB8AC3E}">
        <p14:creationId xmlns:p14="http://schemas.microsoft.com/office/powerpoint/2010/main" val="41510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8C65A-0A56-428A-8A6E-56CE6B009659}" type="slidenum">
              <a:rPr lang="en-US" smtClean="0"/>
              <a:t>22</a:t>
            </a:fld>
            <a:endParaRPr lang="en-US" dirty="0"/>
          </a:p>
        </p:txBody>
      </p:sp>
    </p:spTree>
    <p:extLst>
      <p:ext uri="{BB962C8B-B14F-4D97-AF65-F5344CB8AC3E}">
        <p14:creationId xmlns:p14="http://schemas.microsoft.com/office/powerpoint/2010/main" val="2186673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8C65A-0A56-428A-8A6E-56CE6B009659}" type="slidenum">
              <a:rPr lang="en-US" smtClean="0"/>
              <a:t>23</a:t>
            </a:fld>
            <a:endParaRPr lang="en-US" dirty="0"/>
          </a:p>
        </p:txBody>
      </p:sp>
    </p:spTree>
    <p:extLst>
      <p:ext uri="{BB962C8B-B14F-4D97-AF65-F5344CB8AC3E}">
        <p14:creationId xmlns:p14="http://schemas.microsoft.com/office/powerpoint/2010/main" val="3869323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A2296-A348-481A-91EB-49A59FFFF8D7}" type="slidenum">
              <a:rPr lang="en-US" smtClean="0"/>
              <a:t>24</a:t>
            </a:fld>
            <a:endParaRPr lang="en-US" dirty="0"/>
          </a:p>
        </p:txBody>
      </p:sp>
    </p:spTree>
    <p:extLst>
      <p:ext uri="{BB962C8B-B14F-4D97-AF65-F5344CB8AC3E}">
        <p14:creationId xmlns:p14="http://schemas.microsoft.com/office/powerpoint/2010/main" val="1798198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faculty workshop has been added to the offerings, December 16. All new faculty hired over the past year have been invited and are encouraged to attend.  Register through the faculty development website</a:t>
            </a:r>
            <a:endParaRPr lang="en-US" sz="1700" dirty="0">
              <a:latin typeface="Calibri"/>
              <a:cs typeface="Calibri"/>
            </a:endParaRPr>
          </a:p>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Renewed focus on providing more training sessions and making them more accessible:</a:t>
            </a:r>
          </a:p>
          <a:p>
            <a:pPr marL="812800" lvl="1" indent="-342900">
              <a:spcBef>
                <a:spcPts val="685"/>
              </a:spcBef>
              <a:buSzPct val="85294"/>
              <a:buFont typeface="Wingdings"/>
              <a:buChar char=""/>
              <a:tabLst>
                <a:tab pos="354965" algn="l"/>
                <a:tab pos="355600" algn="l"/>
              </a:tabLst>
            </a:pPr>
            <a:r>
              <a:rPr lang="en-US" sz="1600" dirty="0">
                <a:hlinkClick r:id="rId3"/>
              </a:rPr>
              <a:t>Faculty Essentials Workshops and Offerings - Faculty Development | UC Davis Health</a:t>
            </a:r>
            <a:r>
              <a:rPr lang="en-US" sz="1600" dirty="0"/>
              <a:t> (share screen, visit link)</a:t>
            </a:r>
          </a:p>
          <a:p>
            <a:pPr marL="1270000" marR="0" lvl="2" indent="-342900" algn="l" defTabSz="914400" rtl="0" eaLnBrk="1" fontAlgn="auto" latinLnBrk="0" hangingPunct="1">
              <a:lnSpc>
                <a:spcPct val="100000"/>
              </a:lnSpc>
              <a:spcBef>
                <a:spcPts val="685"/>
              </a:spcBef>
              <a:spcAft>
                <a:spcPts val="0"/>
              </a:spcAft>
              <a:buClrTx/>
              <a:buSzPct val="85294"/>
              <a:buFont typeface="Wingdings"/>
              <a:buChar char=""/>
              <a:tabLst>
                <a:tab pos="354965" algn="l"/>
                <a:tab pos="355600" algn="l"/>
              </a:tabLst>
              <a:defRPr/>
            </a:pPr>
            <a:r>
              <a:rPr lang="en-US" sz="1600" dirty="0">
                <a:solidFill>
                  <a:srgbClr val="FF0000"/>
                </a:solidFill>
              </a:rPr>
              <a:t>New recordings of training sessions that are valuable to new faculty or faculty looking for a refresher. </a:t>
            </a:r>
          </a:p>
          <a:p>
            <a:pPr marL="812800" marR="0" lvl="1" indent="-342900" algn="l" defTabSz="914400" rtl="0" eaLnBrk="1" fontAlgn="auto" latinLnBrk="0" hangingPunct="1">
              <a:lnSpc>
                <a:spcPct val="100000"/>
              </a:lnSpc>
              <a:spcBef>
                <a:spcPts val="685"/>
              </a:spcBef>
              <a:spcAft>
                <a:spcPts val="0"/>
              </a:spcAft>
              <a:buClrTx/>
              <a:buSzPct val="85294"/>
              <a:buFont typeface="Wingdings"/>
              <a:buChar char=""/>
              <a:tabLst>
                <a:tab pos="354965" algn="l"/>
                <a:tab pos="355600" algn="l"/>
              </a:tabLst>
              <a:defRPr/>
            </a:pPr>
            <a:r>
              <a:rPr lang="en-US" sz="1600" dirty="0">
                <a:hlinkClick r:id="rId4"/>
              </a:rPr>
              <a:t>Vice Chancellor Learning Series | </a:t>
            </a:r>
            <a:r>
              <a:rPr lang="en-US" sz="1600" dirty="0" err="1">
                <a:hlinkClick r:id="rId4"/>
              </a:rPr>
              <a:t>Facutly</a:t>
            </a:r>
            <a:r>
              <a:rPr lang="en-US" sz="1600" dirty="0">
                <a:hlinkClick r:id="rId4"/>
              </a:rPr>
              <a:t> Development | UC Davis Health</a:t>
            </a:r>
            <a:r>
              <a:rPr lang="en-US" sz="1600" dirty="0"/>
              <a:t> (share screen, visit link)</a:t>
            </a:r>
          </a:p>
          <a:p>
            <a:pPr marL="1270000" lvl="2" indent="-342900">
              <a:spcBef>
                <a:spcPts val="685"/>
              </a:spcBef>
              <a:buSzPct val="85294"/>
              <a:buFont typeface="Wingdings"/>
              <a:buChar char=""/>
              <a:tabLst>
                <a:tab pos="354965" algn="l"/>
                <a:tab pos="355600" algn="l"/>
              </a:tabLst>
            </a:pPr>
            <a:r>
              <a:rPr lang="en-US" sz="1700" dirty="0">
                <a:latin typeface="Calibri"/>
                <a:cs typeface="Calibri"/>
              </a:rPr>
              <a:t>Fundamentals for faculty, staff and students on negotiation, healthcare financing, and behavioral economics</a:t>
            </a:r>
          </a:p>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Education programming changes</a:t>
            </a:r>
          </a:p>
          <a:p>
            <a:pPr marL="812800" lvl="1" indent="-342900">
              <a:spcBef>
                <a:spcPts val="685"/>
              </a:spcBef>
              <a:buSzPct val="85294"/>
              <a:buFont typeface="Wingdings"/>
              <a:buChar char=""/>
              <a:tabLst>
                <a:tab pos="354965" algn="l"/>
                <a:tab pos="355600" algn="l"/>
              </a:tabLst>
            </a:pPr>
            <a:r>
              <a:rPr lang="en-US" sz="1700" dirty="0">
                <a:latin typeface="Calibri"/>
                <a:cs typeface="Calibri"/>
              </a:rPr>
              <a:t>Ended Interprofessional Teaching Scholars Program</a:t>
            </a:r>
          </a:p>
          <a:p>
            <a:pPr marL="812800" lvl="1" indent="-342900">
              <a:spcBef>
                <a:spcPts val="685"/>
              </a:spcBef>
              <a:buSzPct val="85294"/>
              <a:buFont typeface="Wingdings"/>
              <a:buChar char=""/>
              <a:tabLst>
                <a:tab pos="354965" algn="l"/>
                <a:tab pos="355600" algn="l"/>
              </a:tabLst>
            </a:pPr>
            <a:r>
              <a:rPr lang="en-US" sz="1700" dirty="0">
                <a:latin typeface="Calibri"/>
                <a:cs typeface="Calibri"/>
              </a:rPr>
              <a:t>Launching new Teaching Certificate Programs: </a:t>
            </a:r>
          </a:p>
          <a:p>
            <a:pPr marL="1270000" lvl="2" indent="-342900">
              <a:spcBef>
                <a:spcPts val="685"/>
              </a:spcBef>
              <a:buSzPct val="85294"/>
              <a:buFont typeface="Wingdings"/>
              <a:buChar char=""/>
              <a:tabLst>
                <a:tab pos="354965" algn="l"/>
                <a:tab pos="355600" algn="l"/>
              </a:tabLst>
            </a:pPr>
            <a:r>
              <a:rPr lang="en-US" sz="1700" dirty="0">
                <a:latin typeface="Calibri"/>
                <a:cs typeface="Calibri"/>
              </a:rPr>
              <a:t>Inclusive Educator </a:t>
            </a:r>
          </a:p>
          <a:p>
            <a:pPr marL="1727200" lvl="3" indent="-342900">
              <a:spcBef>
                <a:spcPts val="685"/>
              </a:spcBef>
              <a:buSzPct val="85294"/>
              <a:buFont typeface="Wingdings"/>
              <a:buChar char=""/>
              <a:tabLst>
                <a:tab pos="354965" algn="l"/>
                <a:tab pos="355600" algn="l"/>
              </a:tabLst>
            </a:pPr>
            <a:r>
              <a:rPr lang="en-US" sz="1700" dirty="0">
                <a:latin typeface="Calibri"/>
                <a:cs typeface="Calibri"/>
              </a:rPr>
              <a:t>(starting today)</a:t>
            </a:r>
          </a:p>
          <a:p>
            <a:pPr marL="1270000" lvl="2" indent="-342900">
              <a:spcBef>
                <a:spcPts val="685"/>
              </a:spcBef>
              <a:buSzPct val="85294"/>
              <a:buFont typeface="Wingdings"/>
              <a:buChar char=""/>
              <a:tabLst>
                <a:tab pos="354965" algn="l"/>
                <a:tab pos="355600" algn="l"/>
              </a:tabLst>
            </a:pPr>
            <a:r>
              <a:rPr lang="en-US" sz="1700" dirty="0">
                <a:latin typeface="Calibri"/>
                <a:cs typeface="Calibri"/>
              </a:rPr>
              <a:t>Clinical Teaching in the Classroom and in the Trenches, </a:t>
            </a:r>
          </a:p>
          <a:p>
            <a:pPr marL="1727200" lvl="3" indent="-342900">
              <a:spcBef>
                <a:spcPts val="685"/>
              </a:spcBef>
              <a:buSzPct val="85294"/>
              <a:buFont typeface="Wingdings"/>
              <a:buChar char=""/>
              <a:tabLst>
                <a:tab pos="354965" algn="l"/>
                <a:tab pos="355600" algn="l"/>
              </a:tabLst>
            </a:pPr>
            <a:r>
              <a:rPr lang="en-US" sz="1700" dirty="0">
                <a:latin typeface="Calibri"/>
                <a:cs typeface="Calibri"/>
              </a:rPr>
              <a:t>(starting spring quarter)</a:t>
            </a:r>
          </a:p>
          <a:p>
            <a:pPr marL="1270000" marR="0" lvl="2" indent="-342900" algn="l" defTabSz="914400" rtl="0" eaLnBrk="1" fontAlgn="auto" latinLnBrk="0" hangingPunct="1">
              <a:lnSpc>
                <a:spcPct val="100000"/>
              </a:lnSpc>
              <a:spcBef>
                <a:spcPts val="685"/>
              </a:spcBef>
              <a:spcAft>
                <a:spcPts val="0"/>
              </a:spcAft>
              <a:buClrTx/>
              <a:buSzPct val="85294"/>
              <a:buFont typeface="Wingdings"/>
              <a:buChar char=""/>
              <a:tabLst>
                <a:tab pos="354965" algn="l"/>
                <a:tab pos="355600" algn="l"/>
              </a:tabLst>
              <a:defRPr/>
            </a:pPr>
            <a:r>
              <a:rPr lang="en-US" sz="1700" dirty="0">
                <a:latin typeface="Calibri"/>
                <a:cs typeface="Calibri"/>
              </a:rPr>
              <a:t>Fundamentals of Learning and Course Development </a:t>
            </a:r>
          </a:p>
          <a:p>
            <a:pPr marL="1727200" marR="0" lvl="3" indent="-342900" algn="l" defTabSz="914400" rtl="0" eaLnBrk="1" fontAlgn="auto" latinLnBrk="0" hangingPunct="1">
              <a:lnSpc>
                <a:spcPct val="100000"/>
              </a:lnSpc>
              <a:spcBef>
                <a:spcPts val="685"/>
              </a:spcBef>
              <a:spcAft>
                <a:spcPts val="0"/>
              </a:spcAft>
              <a:buClrTx/>
              <a:buSzPct val="85294"/>
              <a:buFont typeface="Wingdings"/>
              <a:buChar char=""/>
              <a:tabLst>
                <a:tab pos="354965" algn="l"/>
                <a:tab pos="355600" algn="l"/>
              </a:tabLst>
              <a:defRPr/>
            </a:pPr>
            <a:r>
              <a:rPr lang="en-US" sz="1700" dirty="0">
                <a:latin typeface="Calibri"/>
                <a:cs typeface="Calibri"/>
              </a:rPr>
              <a:t>(starting fall quarter 2023)</a:t>
            </a:r>
          </a:p>
          <a:p>
            <a:pPr marL="1270000" lvl="2" indent="-342900">
              <a:spcBef>
                <a:spcPts val="685"/>
              </a:spcBef>
              <a:buSzPct val="85294"/>
              <a:buFont typeface="Wingdings"/>
              <a:buChar char=""/>
              <a:tabLst>
                <a:tab pos="354965" algn="l"/>
                <a:tab pos="355600" algn="l"/>
              </a:tabLst>
            </a:pPr>
            <a:endParaRPr lang="en-US" sz="1700" dirty="0">
              <a:latin typeface="Calibri"/>
              <a:cs typeface="Calibri"/>
            </a:endParaRPr>
          </a:p>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Leadership programming changes</a:t>
            </a:r>
          </a:p>
          <a:p>
            <a:pPr marL="812800" lvl="1" indent="-342900">
              <a:spcBef>
                <a:spcPts val="685"/>
              </a:spcBef>
              <a:buSzPct val="85294"/>
              <a:buFont typeface="Wingdings"/>
              <a:buChar char=""/>
              <a:tabLst>
                <a:tab pos="354965" algn="l"/>
                <a:tab pos="355600" algn="l"/>
              </a:tabLst>
            </a:pPr>
            <a:r>
              <a:rPr lang="en-US" sz="1700" dirty="0">
                <a:latin typeface="Calibri"/>
                <a:cs typeface="Calibri"/>
              </a:rPr>
              <a:t>Ended Academic Pathways or Paths to Leadership courses</a:t>
            </a:r>
          </a:p>
          <a:p>
            <a:pPr marL="812800" lvl="1" indent="-342900">
              <a:spcBef>
                <a:spcPts val="685"/>
              </a:spcBef>
              <a:buSzPct val="85294"/>
              <a:buFont typeface="Wingdings"/>
              <a:buChar char=""/>
              <a:tabLst>
                <a:tab pos="354965" algn="l"/>
                <a:tab pos="355600" algn="l"/>
              </a:tabLst>
            </a:pPr>
            <a:r>
              <a:rPr lang="en-US" sz="1700" dirty="0">
                <a:latin typeface="Calibri"/>
                <a:cs typeface="Calibri"/>
              </a:rPr>
              <a:t>Thrive leadership and coaching webinars</a:t>
            </a:r>
          </a:p>
          <a:p>
            <a:pPr marL="1270000" lvl="2" indent="-342900">
              <a:spcBef>
                <a:spcPts val="685"/>
              </a:spcBef>
              <a:buSzPct val="85294"/>
              <a:buFont typeface="Wingdings"/>
              <a:buChar char=""/>
              <a:tabLst>
                <a:tab pos="354965" algn="l"/>
                <a:tab pos="355600" algn="l"/>
              </a:tabLst>
            </a:pPr>
            <a:r>
              <a:rPr lang="en-US" sz="1700" dirty="0">
                <a:latin typeface="Calibri"/>
                <a:cs typeface="Calibri"/>
              </a:rPr>
              <a:t>Lunch &amp; Learn webinar series to learn actionable steps you can take to nurture your leadership, </a:t>
            </a:r>
          </a:p>
          <a:p>
            <a:pPr marL="1270000" lvl="2" indent="-342900">
              <a:spcBef>
                <a:spcPts val="685"/>
              </a:spcBef>
              <a:buSzPct val="85294"/>
              <a:buFont typeface="Wingdings"/>
              <a:buChar char=""/>
              <a:tabLst>
                <a:tab pos="354965" algn="l"/>
                <a:tab pos="355600" algn="l"/>
              </a:tabLst>
            </a:pPr>
            <a:r>
              <a:rPr lang="en-US" sz="1700" dirty="0">
                <a:latin typeface="Calibri"/>
                <a:cs typeface="Calibri"/>
              </a:rPr>
              <a:t>Hosted throughout spring quarter and presented by physician executive coaches and leaders in medicine </a:t>
            </a:r>
          </a:p>
          <a:p>
            <a:pPr marL="1270000" marR="0" lvl="2" indent="-342900" algn="l" defTabSz="914400" rtl="0" eaLnBrk="1" fontAlgn="auto" latinLnBrk="0" hangingPunct="1">
              <a:lnSpc>
                <a:spcPct val="100000"/>
              </a:lnSpc>
              <a:spcBef>
                <a:spcPts val="685"/>
              </a:spcBef>
              <a:spcAft>
                <a:spcPts val="0"/>
              </a:spcAft>
              <a:buClrTx/>
              <a:buSzPct val="85294"/>
              <a:buFont typeface="Wingdings"/>
              <a:buChar char=""/>
              <a:tabLst>
                <a:tab pos="354965" algn="l"/>
                <a:tab pos="355600" algn="l"/>
              </a:tabLst>
              <a:defRPr/>
            </a:pPr>
            <a:r>
              <a:rPr lang="en-US" sz="2800" b="0" dirty="0"/>
              <a:t>Introduction to Coaching, Mentoring, and Sponsorship</a:t>
            </a:r>
            <a:endParaRPr lang="en-US" sz="1700" dirty="0">
              <a:latin typeface="Calibri"/>
              <a:cs typeface="Calibri"/>
            </a:endParaRPr>
          </a:p>
          <a:p>
            <a:pPr marL="1270000" lvl="2" indent="-342900">
              <a:spcBef>
                <a:spcPts val="685"/>
              </a:spcBef>
              <a:buSzPct val="85294"/>
              <a:buFont typeface="Wingdings"/>
              <a:buChar char=""/>
              <a:tabLst>
                <a:tab pos="354965" algn="l"/>
                <a:tab pos="355600" algn="l"/>
              </a:tabLst>
            </a:pPr>
            <a:r>
              <a:rPr lang="en-US" sz="1700" dirty="0">
                <a:latin typeface="Calibri"/>
                <a:cs typeface="Calibri"/>
              </a:rPr>
              <a:t>Preventing Burnout and Practicing Wellness: Unpacking Perfectionism</a:t>
            </a:r>
          </a:p>
          <a:p>
            <a:pPr marL="1270000" lvl="2" indent="-342900">
              <a:spcBef>
                <a:spcPts val="685"/>
              </a:spcBef>
              <a:buSzPct val="85294"/>
              <a:buFont typeface="Wingdings"/>
              <a:buChar char=""/>
              <a:tabLst>
                <a:tab pos="354965" algn="l"/>
                <a:tab pos="355600" algn="l"/>
              </a:tabLst>
            </a:pPr>
            <a:r>
              <a:rPr lang="en-US" sz="1700" dirty="0">
                <a:latin typeface="Calibri"/>
                <a:cs typeface="Calibri"/>
              </a:rPr>
              <a:t>Leadership style</a:t>
            </a:r>
          </a:p>
          <a:p>
            <a:pPr marL="1270000" lvl="2" indent="-342900">
              <a:spcBef>
                <a:spcPts val="685"/>
              </a:spcBef>
              <a:buSzPct val="85294"/>
              <a:buFont typeface="Wingdings"/>
              <a:buChar char=""/>
              <a:tabLst>
                <a:tab pos="354965" algn="l"/>
                <a:tab pos="355600" algn="l"/>
              </a:tabLst>
            </a:pPr>
            <a:r>
              <a:rPr lang="en-US" sz="1700" dirty="0">
                <a:latin typeface="Calibri"/>
                <a:cs typeface="Calibri"/>
              </a:rPr>
              <a:t>Emotional Intelligence</a:t>
            </a:r>
          </a:p>
          <a:p>
            <a:pPr marL="812800" lvl="1" indent="-342900">
              <a:spcBef>
                <a:spcPts val="685"/>
              </a:spcBef>
              <a:buSzPct val="85294"/>
              <a:buFont typeface="Wingdings"/>
              <a:buChar char=""/>
              <a:tabLst>
                <a:tab pos="354965" algn="l"/>
                <a:tab pos="355600" algn="l"/>
              </a:tabLst>
            </a:pPr>
            <a:r>
              <a:rPr lang="en-US" sz="1700" dirty="0">
                <a:latin typeface="Calibri"/>
                <a:cs typeface="Calibri"/>
              </a:rPr>
              <a:t>CEO Mentorship Program</a:t>
            </a:r>
          </a:p>
          <a:p>
            <a:pPr marL="1270000" lvl="2" indent="-342900">
              <a:spcBef>
                <a:spcPts val="685"/>
              </a:spcBef>
              <a:buSzPct val="85294"/>
              <a:buFont typeface="Wingdings"/>
              <a:buChar char=""/>
              <a:tabLst>
                <a:tab pos="354965" algn="l"/>
                <a:tab pos="355600" algn="l"/>
              </a:tabLst>
            </a:pPr>
            <a:r>
              <a:rPr lang="en-US" sz="1700" dirty="0">
                <a:latin typeface="Calibri"/>
                <a:cs typeface="Calibri"/>
              </a:rPr>
              <a:t>New program headed by Vice Chancellor &amp; CEO Dr. Lubarsky for mid-late career faculty pursuing executive and high-level academic roles</a:t>
            </a:r>
          </a:p>
          <a:p>
            <a:endParaRPr lang="en-US" dirty="0"/>
          </a:p>
        </p:txBody>
      </p:sp>
      <p:sp>
        <p:nvSpPr>
          <p:cNvPr id="4" name="Slide Number Placeholder 3"/>
          <p:cNvSpPr>
            <a:spLocks noGrp="1"/>
          </p:cNvSpPr>
          <p:nvPr>
            <p:ph type="sldNum" sz="quarter" idx="5"/>
          </p:nvPr>
        </p:nvSpPr>
        <p:spPr/>
        <p:txBody>
          <a:bodyPr/>
          <a:lstStyle/>
          <a:p>
            <a:fld id="{F26A2296-A348-481A-91EB-49A59FFFF8D7}" type="slidenum">
              <a:rPr lang="en-US" smtClean="0"/>
              <a:t>27</a:t>
            </a:fld>
            <a:endParaRPr lang="en-US" dirty="0"/>
          </a:p>
        </p:txBody>
      </p:sp>
    </p:spTree>
    <p:extLst>
      <p:ext uri="{BB962C8B-B14F-4D97-AF65-F5344CB8AC3E}">
        <p14:creationId xmlns:p14="http://schemas.microsoft.com/office/powerpoint/2010/main" val="2646211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Clinical programming</a:t>
            </a:r>
          </a:p>
          <a:p>
            <a:pPr marL="812800" lvl="1" indent="-342900">
              <a:spcBef>
                <a:spcPts val="685"/>
              </a:spcBef>
              <a:buSzPct val="85294"/>
              <a:buFont typeface="Wingdings"/>
              <a:buChar char=""/>
              <a:tabLst>
                <a:tab pos="354965" algn="l"/>
                <a:tab pos="355600" algn="l"/>
              </a:tabLst>
            </a:pPr>
            <a:r>
              <a:rPr lang="en-US" sz="1700" dirty="0">
                <a:latin typeface="Calibri"/>
                <a:cs typeface="Calibri"/>
              </a:rPr>
              <a:t>Clinical time management</a:t>
            </a:r>
          </a:p>
          <a:p>
            <a:pPr marL="1270000" lvl="2" indent="-342900">
              <a:spcBef>
                <a:spcPts val="685"/>
              </a:spcBef>
              <a:buSzPct val="85294"/>
              <a:buFont typeface="Wingdings"/>
              <a:buChar char=""/>
              <a:tabLst>
                <a:tab pos="354965" algn="l"/>
                <a:tab pos="355600" algn="l"/>
              </a:tabLst>
            </a:pPr>
            <a:r>
              <a:rPr lang="en-US" sz="1700" dirty="0">
                <a:latin typeface="Calibri"/>
                <a:cs typeface="Calibri"/>
              </a:rPr>
              <a:t>New offerings coming soon based on needs assessment that went out earlier this year</a:t>
            </a:r>
          </a:p>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Other</a:t>
            </a:r>
          </a:p>
          <a:p>
            <a:pPr marL="812800" lvl="1" indent="-342900">
              <a:spcBef>
                <a:spcPts val="685"/>
              </a:spcBef>
              <a:buSzPct val="85294"/>
              <a:buFont typeface="Wingdings"/>
              <a:buChar char=""/>
              <a:tabLst>
                <a:tab pos="354965" algn="l"/>
                <a:tab pos="355600" algn="l"/>
              </a:tabLst>
            </a:pPr>
            <a:r>
              <a:rPr lang="en-US" sz="1700" dirty="0">
                <a:latin typeface="Calibri"/>
                <a:cs typeface="Calibri"/>
              </a:rPr>
              <a:t>School of Medicine (SOM) Early Career Faculty Funding Opportunity</a:t>
            </a:r>
          </a:p>
          <a:p>
            <a:pPr marL="1270000" lvl="2" indent="-342900">
              <a:spcBef>
                <a:spcPts val="685"/>
              </a:spcBef>
              <a:buSzPct val="85294"/>
              <a:buFont typeface="Wingdings"/>
              <a:buChar char=""/>
              <a:tabLst>
                <a:tab pos="354965" algn="l"/>
                <a:tab pos="355600" algn="l"/>
              </a:tabLst>
            </a:pPr>
            <a:r>
              <a:rPr lang="en-US" sz="1700" dirty="0">
                <a:latin typeface="Calibri"/>
                <a:cs typeface="Calibri"/>
              </a:rPr>
              <a:t>14 recipients received 50k research funds to early-career biomedical researchers working on clinical research projects and facing extra-professional demands of caregiving increased by the COVID-19 pandemic</a:t>
            </a:r>
          </a:p>
          <a:p>
            <a:pPr marL="1727200" lvl="3" indent="-342900">
              <a:spcBef>
                <a:spcPts val="685"/>
              </a:spcBef>
              <a:buSzPct val="85294"/>
              <a:buFont typeface="Wingdings"/>
              <a:buChar char=""/>
              <a:tabLst>
                <a:tab pos="354965" algn="l"/>
                <a:tab pos="355600" algn="l"/>
              </a:tabLst>
            </a:pPr>
            <a:r>
              <a:rPr lang="en-US" sz="1700" dirty="0">
                <a:latin typeface="Calibri"/>
                <a:cs typeface="Calibri"/>
              </a:rPr>
              <a:t>Received funding from the Doris Duke Charitable Foundation, Burroughs-</a:t>
            </a:r>
            <a:r>
              <a:rPr lang="en-US" sz="1700" dirty="0" err="1">
                <a:latin typeface="Calibri"/>
                <a:cs typeface="Calibri"/>
              </a:rPr>
              <a:t>Wellcome</a:t>
            </a:r>
            <a:r>
              <a:rPr lang="en-US" sz="1700" dirty="0">
                <a:latin typeface="Calibri"/>
                <a:cs typeface="Calibri"/>
              </a:rPr>
              <a:t> foundation and the UCD School of Medicine</a:t>
            </a:r>
          </a:p>
          <a:p>
            <a:pPr marL="1727200" lvl="3" indent="-342900">
              <a:spcBef>
                <a:spcPts val="685"/>
              </a:spcBef>
              <a:buSzPct val="85294"/>
              <a:buFont typeface="Wingdings"/>
              <a:buChar char=""/>
              <a:tabLst>
                <a:tab pos="354965" algn="l"/>
                <a:tab pos="355600" algn="l"/>
              </a:tabLst>
            </a:pPr>
            <a:r>
              <a:rPr lang="en-US" sz="1700" dirty="0">
                <a:latin typeface="Calibri"/>
                <a:cs typeface="Calibri"/>
              </a:rPr>
              <a:t>Program includes mentorship and professional development opportunities</a:t>
            </a:r>
          </a:p>
          <a:p>
            <a:pPr marL="812800" lvl="1" indent="-342900">
              <a:spcBef>
                <a:spcPts val="685"/>
              </a:spcBef>
              <a:buSzPct val="85294"/>
              <a:buFont typeface="Wingdings"/>
              <a:buChar char=""/>
              <a:tabLst>
                <a:tab pos="354965" algn="l"/>
                <a:tab pos="355600" algn="l"/>
              </a:tabLst>
            </a:pPr>
            <a:r>
              <a:rPr lang="en-US" sz="1700" dirty="0">
                <a:latin typeface="Calibri"/>
                <a:cs typeface="Calibri"/>
              </a:rPr>
              <a:t>Website update – calendar now includes all training sessions from CTSC, Ombuds office, HEDI</a:t>
            </a:r>
          </a:p>
          <a:p>
            <a:pPr marL="1270000" lvl="2" indent="-342900">
              <a:spcBef>
                <a:spcPts val="685"/>
              </a:spcBef>
              <a:buSzPct val="85294"/>
              <a:buFont typeface="Wingdings"/>
              <a:buChar char=""/>
              <a:tabLst>
                <a:tab pos="354965" algn="l"/>
                <a:tab pos="355600" algn="l"/>
              </a:tabLst>
            </a:pPr>
            <a:r>
              <a:rPr lang="en-US" sz="1700" dirty="0">
                <a:latin typeface="Calibri"/>
                <a:cs typeface="Calibri"/>
              </a:rPr>
              <a:t>All faculty and professional development trainings in white</a:t>
            </a:r>
          </a:p>
          <a:p>
            <a:pPr marL="812800" lvl="1" indent="-342900">
              <a:spcBef>
                <a:spcPts val="685"/>
              </a:spcBef>
              <a:buSzPct val="85294"/>
              <a:buFont typeface="Wingdings"/>
              <a:buChar char=""/>
              <a:tabLst>
                <a:tab pos="354965" algn="l"/>
                <a:tab pos="355600" algn="l"/>
              </a:tabLst>
            </a:pPr>
            <a:r>
              <a:rPr lang="en-US" sz="1700" dirty="0">
                <a:latin typeface="Calibri"/>
                <a:cs typeface="Calibri"/>
              </a:rPr>
              <a:t>Target audience expanding</a:t>
            </a:r>
          </a:p>
          <a:p>
            <a:pPr marL="1270000" marR="0" lvl="2" indent="-342900" algn="l" defTabSz="914400" rtl="0" eaLnBrk="1" fontAlgn="auto" latinLnBrk="0" hangingPunct="1">
              <a:lnSpc>
                <a:spcPct val="100000"/>
              </a:lnSpc>
              <a:spcBef>
                <a:spcPts val="685"/>
              </a:spcBef>
              <a:spcAft>
                <a:spcPts val="0"/>
              </a:spcAft>
              <a:buClrTx/>
              <a:buSzPct val="85294"/>
              <a:buFont typeface="Wingdings"/>
              <a:buChar char=""/>
              <a:tabLst>
                <a:tab pos="354965" algn="l"/>
                <a:tab pos="355600" algn="l"/>
              </a:tabLst>
              <a:defRPr/>
            </a:pPr>
            <a:r>
              <a:rPr lang="en-US" sz="1200" dirty="0">
                <a:latin typeface="Calibri"/>
                <a:cs typeface="Calibri"/>
              </a:rPr>
              <a:t>Some training sessions are available now for students, residents, post-docs, nurse practitioners, physician assistants, and staff physicians</a:t>
            </a:r>
          </a:p>
          <a:p>
            <a:pPr marL="1270000" lvl="2" indent="-342900">
              <a:lnSpc>
                <a:spcPct val="100000"/>
              </a:lnSpc>
              <a:spcBef>
                <a:spcPts val="685"/>
              </a:spcBef>
              <a:buSzPct val="85294"/>
              <a:buFont typeface="Wingdings"/>
              <a:buChar char=""/>
              <a:tabLst>
                <a:tab pos="354965" algn="l"/>
                <a:tab pos="355600" algn="l"/>
              </a:tabLst>
            </a:pPr>
            <a:r>
              <a:rPr lang="en-US" dirty="0"/>
              <a:t>New Target Audience section on flyer</a:t>
            </a:r>
          </a:p>
          <a:p>
            <a:endParaRPr lang="en-US" dirty="0"/>
          </a:p>
        </p:txBody>
      </p:sp>
      <p:sp>
        <p:nvSpPr>
          <p:cNvPr id="4" name="Slide Number Placeholder 3"/>
          <p:cNvSpPr>
            <a:spLocks noGrp="1"/>
          </p:cNvSpPr>
          <p:nvPr>
            <p:ph type="sldNum" sz="quarter" idx="5"/>
          </p:nvPr>
        </p:nvSpPr>
        <p:spPr/>
        <p:txBody>
          <a:bodyPr/>
          <a:lstStyle/>
          <a:p>
            <a:fld id="{F26A2296-A348-481A-91EB-49A59FFFF8D7}" type="slidenum">
              <a:rPr lang="en-US" smtClean="0"/>
              <a:t>28</a:t>
            </a:fld>
            <a:endParaRPr lang="en-US" dirty="0"/>
          </a:p>
        </p:txBody>
      </p:sp>
    </p:spTree>
    <p:extLst>
      <p:ext uri="{BB962C8B-B14F-4D97-AF65-F5344CB8AC3E}">
        <p14:creationId xmlns:p14="http://schemas.microsoft.com/office/powerpoint/2010/main" val="2092834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A2296-A348-481A-91EB-49A59FFFF8D7}" type="slidenum">
              <a:rPr lang="en-US" smtClean="0"/>
              <a:t>29</a:t>
            </a:fld>
            <a:endParaRPr lang="en-US" dirty="0"/>
          </a:p>
        </p:txBody>
      </p:sp>
    </p:spTree>
    <p:extLst>
      <p:ext uri="{BB962C8B-B14F-4D97-AF65-F5344CB8AC3E}">
        <p14:creationId xmlns:p14="http://schemas.microsoft.com/office/powerpoint/2010/main" val="337610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Announce before slides: A lot of these topics will be covered more in depth through this presentation. </a:t>
            </a:r>
          </a:p>
        </p:txBody>
      </p:sp>
      <p:sp>
        <p:nvSpPr>
          <p:cNvPr id="4" name="Slide Number Placeholder 3"/>
          <p:cNvSpPr>
            <a:spLocks noGrp="1"/>
          </p:cNvSpPr>
          <p:nvPr>
            <p:ph type="sldNum" sz="quarter" idx="5"/>
          </p:nvPr>
        </p:nvSpPr>
        <p:spPr/>
        <p:txBody>
          <a:bodyPr/>
          <a:lstStyle/>
          <a:p>
            <a:fld id="{496F96AA-A712-4298-9658-9A8A0E5C3A2E}" type="slidenum">
              <a:rPr lang="en-US" smtClean="0"/>
              <a:t>3</a:t>
            </a:fld>
            <a:endParaRPr lang="en-US" dirty="0"/>
          </a:p>
        </p:txBody>
      </p:sp>
    </p:spTree>
    <p:extLst>
      <p:ext uri="{BB962C8B-B14F-4D97-AF65-F5344CB8AC3E}">
        <p14:creationId xmlns:p14="http://schemas.microsoft.com/office/powerpoint/2010/main" val="309494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E1B9A-6BFD-401B-8BF8-C4ADCE039B48}" type="slidenum">
              <a:rPr lang="en-US" smtClean="0"/>
              <a:t>5</a:t>
            </a:fld>
            <a:endParaRPr lang="en-US" dirty="0"/>
          </a:p>
        </p:txBody>
      </p:sp>
    </p:spTree>
    <p:extLst>
      <p:ext uri="{BB962C8B-B14F-4D97-AF65-F5344CB8AC3E}">
        <p14:creationId xmlns:p14="http://schemas.microsoft.com/office/powerpoint/2010/main" val="379430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While UC Davis has recently encouraged departments to utilize a more holistic evaluation process for advancements due to the deleterious impact of the pandemic on academic careers, extramural letter writers may not be aware of this. Therefore, when seeking extramural letters, we recommend that Department Chairs also consider including the above items with the request. Any of these items provided to extramural letter writers should first be approved by the candidate, as some faculty may not wish these documents to be shared outside the university. (OPTIONAL)</a:t>
            </a:r>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48AF6EB-9307-4154-BB53-3190D764EA89}" type="slidenum">
              <a:rPr lang="en-US" smtClean="0"/>
              <a:t>7</a:t>
            </a:fld>
            <a:endParaRPr lang="en-US" dirty="0"/>
          </a:p>
        </p:txBody>
      </p:sp>
    </p:spTree>
    <p:extLst>
      <p:ext uri="{BB962C8B-B14F-4D97-AF65-F5344CB8AC3E}">
        <p14:creationId xmlns:p14="http://schemas.microsoft.com/office/powerpoint/2010/main" val="242472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Extramural letters are </a:t>
            </a:r>
            <a:r>
              <a:rPr lang="en-US" u="sng" dirty="0"/>
              <a:t>no longer </a:t>
            </a:r>
            <a:r>
              <a:rPr lang="en-US" u="none" dirty="0"/>
              <a:t>required for</a:t>
            </a:r>
            <a:r>
              <a:rPr lang="en-US" dirty="0"/>
              <a:t> Adjunct Professors and Health Sciences Clinical Professors undergoing merit reviews that cross the full rank, step 6 barrier. Extramural letters are optional, and if requested, the regular procedure for soliciting letters must be followed.</a:t>
            </a:r>
          </a:p>
        </p:txBody>
      </p:sp>
      <p:sp>
        <p:nvSpPr>
          <p:cNvPr id="4" name="Slide Number Placeholder 3"/>
          <p:cNvSpPr>
            <a:spLocks noGrp="1"/>
          </p:cNvSpPr>
          <p:nvPr>
            <p:ph type="sldNum" sz="quarter" idx="5"/>
          </p:nvPr>
        </p:nvSpPr>
        <p:spPr/>
        <p:txBody>
          <a:bodyPr/>
          <a:lstStyle/>
          <a:p>
            <a:fld id="{148AF6EB-9307-4154-BB53-3190D764EA89}" type="slidenum">
              <a:rPr lang="en-US" smtClean="0"/>
              <a:t>8</a:t>
            </a:fld>
            <a:endParaRPr lang="en-US" dirty="0"/>
          </a:p>
        </p:txBody>
      </p:sp>
    </p:spTree>
    <p:extLst>
      <p:ext uri="{BB962C8B-B14F-4D97-AF65-F5344CB8AC3E}">
        <p14:creationId xmlns:p14="http://schemas.microsoft.com/office/powerpoint/2010/main" val="13211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Be sure to draw a line to indicate those materials that have been added since last approved action, if applicable. Previous lines drawn should remain for future actions, especially for promotion and barrier step advancements.</a:t>
            </a:r>
          </a:p>
          <a:p>
            <a:endParaRPr lang="en-US" dirty="0"/>
          </a:p>
          <a:p>
            <a:r>
              <a:rPr lang="en-US" dirty="0"/>
              <a:t>The “Where to Draw the Line” has been updated and will be available for reference on the AP Website.</a:t>
            </a:r>
          </a:p>
        </p:txBody>
      </p:sp>
      <p:sp>
        <p:nvSpPr>
          <p:cNvPr id="4" name="Slide Number Placeholder 3"/>
          <p:cNvSpPr>
            <a:spLocks noGrp="1"/>
          </p:cNvSpPr>
          <p:nvPr>
            <p:ph type="sldNum" sz="quarter" idx="5"/>
          </p:nvPr>
        </p:nvSpPr>
        <p:spPr/>
        <p:txBody>
          <a:bodyPr/>
          <a:lstStyle/>
          <a:p>
            <a:fld id="{148AF6EB-9307-4154-BB53-3190D764EA89}" type="slidenum">
              <a:rPr lang="en-US" smtClean="0"/>
              <a:t>9</a:t>
            </a:fld>
            <a:endParaRPr lang="en-US" dirty="0"/>
          </a:p>
        </p:txBody>
      </p:sp>
    </p:spTree>
    <p:extLst>
      <p:ext uri="{BB962C8B-B14F-4D97-AF65-F5344CB8AC3E}">
        <p14:creationId xmlns:p14="http://schemas.microsoft.com/office/powerpoint/2010/main" val="200163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place to upload the Covid Opportunities and Challenges Statement within MIV in the candidate’s account under “Candidate’s statements”</a:t>
            </a:r>
          </a:p>
          <a:p>
            <a:endParaRPr lang="en-US" dirty="0"/>
          </a:p>
          <a:p>
            <a:r>
              <a:rPr lang="en-US" dirty="0"/>
              <a:t>Recommend requesting PI and funding amounts from faculty before entering information in MIV as it will not let you save without additional information now </a:t>
            </a:r>
            <a:r>
              <a:rPr lang="en-US" dirty="0" err="1"/>
              <a:t>requried</a:t>
            </a:r>
            <a:r>
              <a:rPr lang="en-US" dirty="0"/>
              <a:t>.</a:t>
            </a:r>
          </a:p>
          <a:p>
            <a:r>
              <a:rPr lang="en-US" dirty="0"/>
              <a:t>Honors and Awards reminder to uncheck and check for the review period only.</a:t>
            </a:r>
          </a:p>
        </p:txBody>
      </p:sp>
      <p:sp>
        <p:nvSpPr>
          <p:cNvPr id="4" name="Slide Number Placeholder 3"/>
          <p:cNvSpPr>
            <a:spLocks noGrp="1"/>
          </p:cNvSpPr>
          <p:nvPr>
            <p:ph type="sldNum" sz="quarter" idx="5"/>
          </p:nvPr>
        </p:nvSpPr>
        <p:spPr/>
        <p:txBody>
          <a:bodyPr/>
          <a:lstStyle/>
          <a:p>
            <a:fld id="{F26A2296-A348-481A-91EB-49A59FFFF8D7}" type="slidenum">
              <a:rPr lang="en-US" smtClean="0"/>
              <a:t>10</a:t>
            </a:fld>
            <a:endParaRPr lang="en-US" dirty="0"/>
          </a:p>
        </p:txBody>
      </p:sp>
    </p:spTree>
    <p:extLst>
      <p:ext uri="{BB962C8B-B14F-4D97-AF65-F5344CB8AC3E}">
        <p14:creationId xmlns:p14="http://schemas.microsoft.com/office/powerpoint/2010/main" val="321594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The guide resembles the MIV Entry Main page and is interactive. </a:t>
            </a:r>
            <a:r>
              <a:rPr lang="en-US" sz="1200" dirty="0">
                <a:effectLst/>
              </a:rPr>
              <a:t>Each section is a link that takes you to instructions for entering information and what information should be included in that section. Sections not used by the Schools of Health will include a link that says “do not use”</a:t>
            </a:r>
            <a:endParaRPr lang="en-US" sz="1200" dirty="0">
              <a:cs typeface="Calibri"/>
            </a:endParaRPr>
          </a:p>
          <a:p>
            <a:endParaRPr lang="en-US" dirty="0"/>
          </a:p>
        </p:txBody>
      </p:sp>
      <p:sp>
        <p:nvSpPr>
          <p:cNvPr id="4" name="Slide Number Placeholder 3"/>
          <p:cNvSpPr>
            <a:spLocks noGrp="1"/>
          </p:cNvSpPr>
          <p:nvPr>
            <p:ph type="sldNum" sz="quarter" idx="5"/>
          </p:nvPr>
        </p:nvSpPr>
        <p:spPr/>
        <p:txBody>
          <a:bodyPr/>
          <a:lstStyle/>
          <a:p>
            <a:fld id="{F26A2296-A348-481A-91EB-49A59FFFF8D7}" type="slidenum">
              <a:rPr lang="en-US" smtClean="0"/>
              <a:t>11</a:t>
            </a:fld>
            <a:endParaRPr lang="en-US" dirty="0"/>
          </a:p>
        </p:txBody>
      </p:sp>
    </p:spTree>
    <p:extLst>
      <p:ext uri="{BB962C8B-B14F-4D97-AF65-F5344CB8AC3E}">
        <p14:creationId xmlns:p14="http://schemas.microsoft.com/office/powerpoint/2010/main" val="219024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communication was recently sent from our office on the voting website updates. </a:t>
            </a:r>
          </a:p>
          <a:p>
            <a:endParaRPr lang="en-US" dirty="0"/>
          </a:p>
          <a:p>
            <a:r>
              <a:rPr lang="en-US" dirty="0"/>
              <a:t>Kerberos IDs: The voting website for the Schools of Health has undergone some changes over the past year. Most recently, it was updated to include features that alert users of duplicate accounts and to ensure that faculty have correct Kerberos Ids and emails tied to their accounts. If the Kerberos ID or email is invalid, a faculty member cannot vote on an action. We recommend as a best practice to ensure the Kerberos ID is updated with the correct email address in the system during the onboarding process to ensure newer faculty can vote on all actions once fully onboarded. </a:t>
            </a:r>
          </a:p>
          <a:p>
            <a:endParaRPr lang="en-US" dirty="0"/>
          </a:p>
          <a:p>
            <a:r>
              <a:rPr lang="en-US" dirty="0"/>
              <a:t>Account Management: If an account is active, but the faculty are no longer with UCD, you can now click on the trash can icon to deactivate the account.</a:t>
            </a:r>
          </a:p>
          <a:p>
            <a:endParaRPr lang="en-US" dirty="0"/>
          </a:p>
          <a:p>
            <a:r>
              <a:rPr lang="en-US" dirty="0"/>
              <a:t>Group restrictions:  Were added to allow for departments with unique voting procedures to utilize the system. You can now create a group restriction that limits faculty from voting yet provides the opportunity to consult on ranks or series based on Academic Federation or Senate. Please note, this is different than voting restrictions within the system that blocks faculty from voting at all within the system and is used most often when faculty with near relative relationships are required to vote.</a:t>
            </a:r>
          </a:p>
          <a:p>
            <a:endParaRPr lang="en-US" dirty="0"/>
          </a:p>
          <a:p>
            <a:r>
              <a:rPr lang="en-US" dirty="0"/>
              <a:t>NOTE: If you have any questions or need additional training on this system, please feel free to contact Academic Personnel.</a:t>
            </a:r>
          </a:p>
        </p:txBody>
      </p:sp>
      <p:sp>
        <p:nvSpPr>
          <p:cNvPr id="4" name="Slide Number Placeholder 3"/>
          <p:cNvSpPr>
            <a:spLocks noGrp="1"/>
          </p:cNvSpPr>
          <p:nvPr>
            <p:ph type="sldNum" sz="quarter" idx="5"/>
          </p:nvPr>
        </p:nvSpPr>
        <p:spPr/>
        <p:txBody>
          <a:bodyPr/>
          <a:lstStyle/>
          <a:p>
            <a:fld id="{F26A2296-A348-481A-91EB-49A59FFFF8D7}" type="slidenum">
              <a:rPr lang="en-US" smtClean="0"/>
              <a:t>12</a:t>
            </a:fld>
            <a:endParaRPr lang="en-US" dirty="0"/>
          </a:p>
        </p:txBody>
      </p:sp>
    </p:spTree>
    <p:extLst>
      <p:ext uri="{BB962C8B-B14F-4D97-AF65-F5344CB8AC3E}">
        <p14:creationId xmlns:p14="http://schemas.microsoft.com/office/powerpoint/2010/main" val="2712431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4072" y="894666"/>
            <a:ext cx="9863855" cy="836294"/>
          </a:xfrm>
          <a:prstGeom prst="rect">
            <a:avLst/>
          </a:prstGeom>
        </p:spPr>
        <p:txBody>
          <a:bodyPr wrap="square" lIns="0" tIns="0" rIns="0" bIns="0">
            <a:spAutoFit/>
          </a:bodyPr>
          <a:lstStyle>
            <a:lvl1pPr>
              <a:defRPr sz="2800" b="1" i="0">
                <a:solidFill>
                  <a:srgbClr val="1A3E68"/>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9/13/2022</a:t>
            </a:fld>
            <a:endParaRPr lang="en-US" dirty="0"/>
          </a:p>
        </p:txBody>
      </p:sp>
      <p:sp>
        <p:nvSpPr>
          <p:cNvPr id="6" name="Holder 6"/>
          <p:cNvSpPr>
            <a:spLocks noGrp="1"/>
          </p:cNvSpPr>
          <p:nvPr>
            <p:ph type="sldNum" sz="quarter" idx="7"/>
          </p:nvPr>
        </p:nvSpPr>
        <p:spPr/>
        <p:txBody>
          <a:bodyPr lIns="0" tIns="0" rIns="0" bIns="0"/>
          <a:lstStyle>
            <a:lvl1pPr>
              <a:defRPr sz="1100" b="0" i="0">
                <a:solidFill>
                  <a:srgbClr val="1A3E68"/>
                </a:solidFill>
                <a:latin typeface="Arial"/>
                <a:cs typeface="Arial"/>
              </a:defRPr>
            </a:lvl1pPr>
          </a:lstStyle>
          <a:p>
            <a:pPr marL="38100">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a:solidFill>
                  <a:srgbClr val="555558"/>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9/13/2022</a:t>
            </a:fld>
            <a:endParaRPr lang="en-US" dirty="0"/>
          </a:p>
        </p:txBody>
      </p:sp>
      <p:sp>
        <p:nvSpPr>
          <p:cNvPr id="6" name="Holder 6"/>
          <p:cNvSpPr>
            <a:spLocks noGrp="1"/>
          </p:cNvSpPr>
          <p:nvPr>
            <p:ph type="sldNum" sz="quarter" idx="7"/>
          </p:nvPr>
        </p:nvSpPr>
        <p:spPr/>
        <p:txBody>
          <a:bodyPr lIns="0" tIns="0" rIns="0" bIns="0"/>
          <a:lstStyle>
            <a:lvl1pPr>
              <a:defRPr sz="1100" b="0" i="0">
                <a:solidFill>
                  <a:srgbClr val="1A3E68"/>
                </a:solidFill>
                <a:latin typeface="Arial"/>
                <a:cs typeface="Arial"/>
              </a:defRPr>
            </a:lvl1pPr>
          </a:lstStyle>
          <a:p>
            <a:pPr marL="38100">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9/13/2022</a:t>
            </a:fld>
            <a:endParaRPr lang="en-US" dirty="0"/>
          </a:p>
        </p:txBody>
      </p:sp>
      <p:sp>
        <p:nvSpPr>
          <p:cNvPr id="7" name="Holder 7"/>
          <p:cNvSpPr>
            <a:spLocks noGrp="1"/>
          </p:cNvSpPr>
          <p:nvPr>
            <p:ph type="sldNum" sz="quarter" idx="7"/>
          </p:nvPr>
        </p:nvSpPr>
        <p:spPr/>
        <p:txBody>
          <a:bodyPr lIns="0" tIns="0" rIns="0" bIns="0"/>
          <a:lstStyle>
            <a:lvl1pPr>
              <a:defRPr sz="1100" b="0" i="0">
                <a:solidFill>
                  <a:srgbClr val="1A3E68"/>
                </a:solidFill>
                <a:latin typeface="Arial"/>
                <a:cs typeface="Arial"/>
              </a:defRPr>
            </a:lvl1pPr>
          </a:lstStyle>
          <a:p>
            <a:pPr marL="3810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9/13/2022</a:t>
            </a:fld>
            <a:endParaRPr lang="en-US" dirty="0"/>
          </a:p>
        </p:txBody>
      </p:sp>
      <p:sp>
        <p:nvSpPr>
          <p:cNvPr id="5" name="Holder 5"/>
          <p:cNvSpPr>
            <a:spLocks noGrp="1"/>
          </p:cNvSpPr>
          <p:nvPr>
            <p:ph type="sldNum" sz="quarter" idx="7"/>
          </p:nvPr>
        </p:nvSpPr>
        <p:spPr/>
        <p:txBody>
          <a:bodyPr lIns="0" tIns="0" rIns="0" bIns="0"/>
          <a:lstStyle>
            <a:lvl1pPr>
              <a:defRPr sz="1100" b="0" i="0">
                <a:solidFill>
                  <a:srgbClr val="1A3E68"/>
                </a:solidFill>
                <a:latin typeface="Arial"/>
                <a:cs typeface="Arial"/>
              </a:defRPr>
            </a:lvl1pPr>
          </a:lstStyle>
          <a:p>
            <a:pPr marL="3810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9/13/2022</a:t>
            </a:fld>
            <a:endParaRPr lang="en-US" dirty="0"/>
          </a:p>
        </p:txBody>
      </p:sp>
      <p:sp>
        <p:nvSpPr>
          <p:cNvPr id="4" name="Holder 4"/>
          <p:cNvSpPr>
            <a:spLocks noGrp="1"/>
          </p:cNvSpPr>
          <p:nvPr>
            <p:ph type="sldNum" sz="quarter" idx="7"/>
          </p:nvPr>
        </p:nvSpPr>
        <p:spPr/>
        <p:txBody>
          <a:bodyPr lIns="0" tIns="0" rIns="0" bIns="0"/>
          <a:lstStyle>
            <a:lvl1pPr>
              <a:defRPr sz="1100" b="0" i="0">
                <a:solidFill>
                  <a:srgbClr val="1A3E68"/>
                </a:solidFill>
                <a:latin typeface="Arial"/>
                <a:cs typeface="Arial"/>
              </a:defRPr>
            </a:lvl1pPr>
          </a:lstStyle>
          <a:p>
            <a:pPr marL="38100">
              <a:lnSpc>
                <a:spcPct val="10000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90500" y="6301740"/>
            <a:ext cx="1207007" cy="556260"/>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639953" y="1042602"/>
            <a:ext cx="10912093" cy="635000"/>
          </a:xfrm>
          <a:prstGeom prst="rect">
            <a:avLst/>
          </a:prstGeom>
        </p:spPr>
        <p:txBody>
          <a:bodyPr wrap="square" lIns="0" tIns="0" rIns="0" bIns="0">
            <a:spAutoFit/>
          </a:bodyPr>
          <a:lstStyle>
            <a:lvl1pPr>
              <a:defRPr sz="40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1474970" y="1318579"/>
            <a:ext cx="8295005" cy="2143760"/>
          </a:xfrm>
          <a:prstGeom prst="rect">
            <a:avLst/>
          </a:prstGeom>
        </p:spPr>
        <p:txBody>
          <a:bodyPr wrap="square" lIns="0" tIns="0" rIns="0" bIns="0">
            <a:spAutoFit/>
          </a:bodyPr>
          <a:lstStyle>
            <a:lvl1pPr>
              <a:defRPr sz="1800" b="0" i="0">
                <a:solidFill>
                  <a:srgbClr val="555558"/>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9/13/2022</a:t>
            </a:fld>
            <a:endParaRPr lang="en-US" dirty="0"/>
          </a:p>
        </p:txBody>
      </p:sp>
      <p:sp>
        <p:nvSpPr>
          <p:cNvPr id="6" name="Holder 6"/>
          <p:cNvSpPr>
            <a:spLocks noGrp="1"/>
          </p:cNvSpPr>
          <p:nvPr>
            <p:ph type="sldNum" sz="quarter" idx="7"/>
          </p:nvPr>
        </p:nvSpPr>
        <p:spPr>
          <a:xfrm>
            <a:off x="11698427" y="6483398"/>
            <a:ext cx="231775" cy="182245"/>
          </a:xfrm>
          <a:prstGeom prst="rect">
            <a:avLst/>
          </a:prstGeom>
        </p:spPr>
        <p:txBody>
          <a:bodyPr wrap="square" lIns="0" tIns="0" rIns="0" bIns="0">
            <a:spAutoFit/>
          </a:bodyPr>
          <a:lstStyle>
            <a:lvl1pPr>
              <a:defRPr sz="1100" b="0" i="0">
                <a:solidFill>
                  <a:srgbClr val="1A3E68"/>
                </a:solidFill>
                <a:latin typeface="Arial"/>
                <a:cs typeface="Arial"/>
              </a:defRPr>
            </a:lvl1pPr>
          </a:lstStyle>
          <a:p>
            <a:pPr marL="3810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hyperlink" Target="https://health-stage.ucdavis.edu/academic-personn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health-stage.ucdavis.edu/media-resources/academic-personnel/documents/MIV-user-guide-202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hyperlink" Target="https://health.ucdavis.edu/media-resources/academic-personnel/documents/administrators-managers/academic-adv-actions/Cover-Shee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aadocs.ucdavis.edu/your-resources/forms-and-checklists/jr-specialist/junior-specialist-appointment-checklist.pdf" TargetMode="Externa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HS-SOMAPTeam@ucdavis.edu" TargetMode="Externa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2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health.ucdavis.edu/facultydev/vice-chancellor-learning-series/index.html" TargetMode="External"/><Relationship Id="rId5" Type="http://schemas.openxmlformats.org/officeDocument/2006/relationships/hyperlink" Target="https://health.ucdavis.edu/facultydev/faculty-development-offerings/faculty-essentials-offerings.html" TargetMode="External"/><Relationship Id="rId4" Type="http://schemas.openxmlformats.org/officeDocument/2006/relationships/image" Target="../media/image53.sv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7.sv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hyperlink" Target="mailto:hs-ucdhsfacultydevelopment@ucdavis.edu" TargetMode="External"/><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1.png"/><Relationship Id="rId5" Type="http://schemas.openxmlformats.org/officeDocument/2006/relationships/hyperlink" Target="https://health.ucdavis.edu/facultydev" TargetMode="External"/><Relationship Id="rId4" Type="http://schemas.openxmlformats.org/officeDocument/2006/relationships/hyperlink" Target="https://health.ucdavis.edu/facultydev/about-us/tea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flickr.com/photos/rohdesign/3520459641" TargetMode="External"/><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hyperlink" Target="https://ucdavis.box.com/s/qu6e1s24z2n1wf9grkqwm6qnv4uqkitw" TargetMode="External"/><Relationship Id="rId2" Type="http://schemas.openxmlformats.org/officeDocument/2006/relationships/hyperlink" Target="https://aadocs.ucdavis.edu/policies/apm/ucd-220/ucd-220.pdf" TargetMode="Externa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ucdavis.box.com/s/4oi1fr28o2itj43hfwlnzcarotsodvc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hyperlink" Target="https://health.ucdavis.edu/academic-personnel/administrative-resources/administrators-managers/academic-adv-ac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14250" y="6496098"/>
            <a:ext cx="78105" cy="156845"/>
          </a:xfrm>
          <a:prstGeom prst="rect">
            <a:avLst/>
          </a:prstGeom>
        </p:spPr>
        <p:txBody>
          <a:bodyPr vert="horz" wrap="square" lIns="0" tIns="0" rIns="0" bIns="0" rtlCol="0">
            <a:spAutoFit/>
          </a:bodyPr>
          <a:lstStyle/>
          <a:p>
            <a:pPr>
              <a:lnSpc>
                <a:spcPts val="1220"/>
              </a:lnSpc>
            </a:pPr>
            <a:r>
              <a:rPr sz="1100" dirty="0">
                <a:solidFill>
                  <a:srgbClr val="1A3E68"/>
                </a:solidFill>
                <a:latin typeface="Arial"/>
                <a:cs typeface="Arial"/>
              </a:rPr>
              <a:t>1</a:t>
            </a:r>
            <a:endParaRPr sz="1100" dirty="0">
              <a:latin typeface="Arial"/>
              <a:cs typeface="Arial"/>
            </a:endParaRPr>
          </a:p>
        </p:txBody>
      </p:sp>
      <p:sp>
        <p:nvSpPr>
          <p:cNvPr id="3" name="object 3"/>
          <p:cNvSpPr/>
          <p:nvPr/>
        </p:nvSpPr>
        <p:spPr>
          <a:xfrm>
            <a:off x="0" y="3374135"/>
            <a:ext cx="12192000" cy="3484245"/>
          </a:xfrm>
          <a:custGeom>
            <a:avLst/>
            <a:gdLst/>
            <a:ahLst/>
            <a:cxnLst/>
            <a:rect l="l" t="t" r="r" b="b"/>
            <a:pathLst>
              <a:path w="12192000" h="3484245">
                <a:moveTo>
                  <a:pt x="0" y="3483864"/>
                </a:moveTo>
                <a:lnTo>
                  <a:pt x="12192000" y="3483864"/>
                </a:lnTo>
                <a:lnTo>
                  <a:pt x="12192000" y="0"/>
                </a:lnTo>
                <a:lnTo>
                  <a:pt x="0" y="0"/>
                </a:lnTo>
                <a:lnTo>
                  <a:pt x="0" y="3483864"/>
                </a:lnTo>
                <a:close/>
              </a:path>
            </a:pathLst>
          </a:custGeom>
          <a:solidFill>
            <a:srgbClr val="1A3E68"/>
          </a:solidFill>
        </p:spPr>
        <p:txBody>
          <a:bodyPr wrap="square" lIns="0" tIns="0" rIns="0" bIns="0" rtlCol="0"/>
          <a:lstStyle/>
          <a:p>
            <a:endParaRPr dirty="0"/>
          </a:p>
        </p:txBody>
      </p:sp>
      <p:sp>
        <p:nvSpPr>
          <p:cNvPr id="4" name="object 4"/>
          <p:cNvSpPr/>
          <p:nvPr/>
        </p:nvSpPr>
        <p:spPr>
          <a:xfrm>
            <a:off x="409955" y="627888"/>
            <a:ext cx="2401823" cy="1114043"/>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3395471" y="243836"/>
            <a:ext cx="0" cy="1779905"/>
          </a:xfrm>
          <a:custGeom>
            <a:avLst/>
            <a:gdLst/>
            <a:ahLst/>
            <a:cxnLst/>
            <a:rect l="l" t="t" r="r" b="b"/>
            <a:pathLst>
              <a:path h="1779905">
                <a:moveTo>
                  <a:pt x="0" y="1779625"/>
                </a:moveTo>
                <a:lnTo>
                  <a:pt x="0" y="0"/>
                </a:lnTo>
              </a:path>
            </a:pathLst>
          </a:custGeom>
          <a:ln w="6350">
            <a:solidFill>
              <a:srgbClr val="DEAA00"/>
            </a:solidFill>
          </a:ln>
        </p:spPr>
        <p:txBody>
          <a:bodyPr wrap="square" lIns="0" tIns="0" rIns="0" bIns="0" rtlCol="0"/>
          <a:lstStyle/>
          <a:p>
            <a:endParaRPr dirty="0"/>
          </a:p>
        </p:txBody>
      </p:sp>
      <p:sp>
        <p:nvSpPr>
          <p:cNvPr id="6" name="object 6"/>
          <p:cNvSpPr/>
          <p:nvPr/>
        </p:nvSpPr>
        <p:spPr>
          <a:xfrm>
            <a:off x="3395471" y="243833"/>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7" name="object 7"/>
          <p:cNvSpPr/>
          <p:nvPr/>
        </p:nvSpPr>
        <p:spPr>
          <a:xfrm>
            <a:off x="0" y="2804160"/>
            <a:ext cx="12192000" cy="570230"/>
          </a:xfrm>
          <a:custGeom>
            <a:avLst/>
            <a:gdLst/>
            <a:ahLst/>
            <a:cxnLst/>
            <a:rect l="l" t="t" r="r" b="b"/>
            <a:pathLst>
              <a:path w="12192000" h="570229">
                <a:moveTo>
                  <a:pt x="0" y="569976"/>
                </a:moveTo>
                <a:lnTo>
                  <a:pt x="12192000" y="569976"/>
                </a:lnTo>
                <a:lnTo>
                  <a:pt x="12192000" y="0"/>
                </a:lnTo>
                <a:lnTo>
                  <a:pt x="0" y="0"/>
                </a:lnTo>
                <a:lnTo>
                  <a:pt x="0" y="569976"/>
                </a:lnTo>
                <a:close/>
              </a:path>
            </a:pathLst>
          </a:custGeom>
          <a:solidFill>
            <a:srgbClr val="DEAA00"/>
          </a:solidFill>
        </p:spPr>
        <p:txBody>
          <a:bodyPr wrap="square" lIns="0" tIns="0" rIns="0" bIns="0" rtlCol="0"/>
          <a:lstStyle/>
          <a:p>
            <a:endParaRPr dirty="0"/>
          </a:p>
        </p:txBody>
      </p:sp>
      <p:sp>
        <p:nvSpPr>
          <p:cNvPr id="8" name="object 8"/>
          <p:cNvSpPr txBox="1">
            <a:spLocks noGrp="1"/>
          </p:cNvSpPr>
          <p:nvPr>
            <p:ph type="ctrTitle"/>
          </p:nvPr>
        </p:nvSpPr>
        <p:spPr>
          <a:xfrm>
            <a:off x="1164072" y="894666"/>
            <a:ext cx="10265923" cy="1243289"/>
          </a:xfrm>
          <a:prstGeom prst="rect">
            <a:avLst/>
          </a:prstGeom>
        </p:spPr>
        <p:txBody>
          <a:bodyPr vert="horz" wrap="square" lIns="0" tIns="12065" rIns="0" bIns="0" rtlCol="0">
            <a:spAutoFit/>
          </a:bodyPr>
          <a:lstStyle/>
          <a:p>
            <a:pPr marL="3485515" algn="ctr">
              <a:lnSpc>
                <a:spcPts val="3195"/>
              </a:lnSpc>
              <a:spcBef>
                <a:spcPts val="95"/>
              </a:spcBef>
            </a:pPr>
            <a:r>
              <a:rPr spc="-5" dirty="0"/>
              <a:t>Brown</a:t>
            </a:r>
            <a:r>
              <a:rPr spc="15" dirty="0"/>
              <a:t> </a:t>
            </a:r>
            <a:r>
              <a:rPr spc="-5" dirty="0"/>
              <a:t>Bag:</a:t>
            </a:r>
          </a:p>
          <a:p>
            <a:pPr marL="3485515" algn="ctr">
              <a:lnSpc>
                <a:spcPts val="3195"/>
              </a:lnSpc>
            </a:pPr>
            <a:r>
              <a:rPr lang="en-US" spc="-5" dirty="0"/>
              <a:t>Academic Personnel Updates 2022/2023</a:t>
            </a:r>
            <a:endParaRPr spc="-5" dirty="0"/>
          </a:p>
        </p:txBody>
      </p:sp>
      <p:sp>
        <p:nvSpPr>
          <p:cNvPr id="9" name="object 9"/>
          <p:cNvSpPr txBox="1"/>
          <p:nvPr/>
        </p:nvSpPr>
        <p:spPr>
          <a:xfrm>
            <a:off x="2073794" y="5544248"/>
            <a:ext cx="7176134" cy="699135"/>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Verdana"/>
                <a:cs typeface="Verdana"/>
              </a:rPr>
              <a:t>Presented </a:t>
            </a:r>
            <a:r>
              <a:rPr sz="2400" dirty="0">
                <a:solidFill>
                  <a:srgbClr val="FFFFFF"/>
                </a:solidFill>
                <a:latin typeface="Verdana"/>
                <a:cs typeface="Verdana"/>
              </a:rPr>
              <a:t>by the </a:t>
            </a:r>
            <a:r>
              <a:rPr sz="2400" spc="-10" dirty="0">
                <a:solidFill>
                  <a:srgbClr val="FFFFFF"/>
                </a:solidFill>
                <a:latin typeface="Verdana"/>
                <a:cs typeface="Verdana"/>
              </a:rPr>
              <a:t>Office </a:t>
            </a:r>
            <a:r>
              <a:rPr sz="2400" spc="-5" dirty="0">
                <a:solidFill>
                  <a:srgbClr val="FFFFFF"/>
                </a:solidFill>
                <a:latin typeface="Verdana"/>
                <a:cs typeface="Verdana"/>
              </a:rPr>
              <a:t>of Academic</a:t>
            </a:r>
            <a:r>
              <a:rPr sz="2400" spc="75" dirty="0">
                <a:solidFill>
                  <a:srgbClr val="FFFFFF"/>
                </a:solidFill>
                <a:latin typeface="Verdana"/>
                <a:cs typeface="Verdana"/>
              </a:rPr>
              <a:t> </a:t>
            </a:r>
            <a:r>
              <a:rPr sz="2400" spc="-10" dirty="0">
                <a:solidFill>
                  <a:srgbClr val="FFFFFF"/>
                </a:solidFill>
                <a:latin typeface="Verdana"/>
                <a:cs typeface="Verdana"/>
              </a:rPr>
              <a:t>Personnel</a:t>
            </a:r>
            <a:endParaRPr sz="2400" dirty="0">
              <a:latin typeface="Verdana"/>
              <a:cs typeface="Verdana"/>
            </a:endParaRPr>
          </a:p>
          <a:p>
            <a:pPr marL="12700">
              <a:lnSpc>
                <a:spcPct val="100000"/>
              </a:lnSpc>
              <a:spcBef>
                <a:spcPts val="980"/>
              </a:spcBef>
            </a:pPr>
            <a:r>
              <a:rPr lang="en-US" sz="1200" spc="-5" dirty="0">
                <a:solidFill>
                  <a:srgbClr val="FFFFFF"/>
                </a:solidFill>
                <a:latin typeface="Verdana"/>
                <a:cs typeface="Verdana"/>
              </a:rPr>
              <a:t>September 13, 2022</a:t>
            </a:r>
            <a:endParaRPr sz="12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7CB80E-882A-7E53-09F6-3B6DC3B4443E}"/>
              </a:ext>
            </a:extLst>
          </p:cNvPr>
          <p:cNvSpPr>
            <a:spLocks noGrp="1"/>
          </p:cNvSpPr>
          <p:nvPr>
            <p:ph sz="half" idx="2"/>
          </p:nvPr>
        </p:nvSpPr>
        <p:spPr>
          <a:xfrm>
            <a:off x="609600" y="1577340"/>
            <a:ext cx="5303520" cy="1874872"/>
          </a:xfrm>
        </p:spPr>
        <p:txBody>
          <a:bodyPr/>
          <a:lstStyle/>
          <a:p>
            <a:r>
              <a:rPr lang="en-US" sz="2000" dirty="0">
                <a:solidFill>
                  <a:schemeClr val="tx1"/>
                </a:solidFill>
              </a:rPr>
              <a:t>New</a:t>
            </a:r>
          </a:p>
          <a:p>
            <a:pPr marL="285750" indent="-285750">
              <a:buFont typeface="Arial" panose="020B0604020202020204" pitchFamily="34" charset="0"/>
              <a:buChar char="•"/>
            </a:pPr>
            <a:endParaRPr lang="en-US" sz="1600" dirty="0">
              <a:solidFill>
                <a:schemeClr val="tx1"/>
              </a:solidFill>
            </a:endParaRPr>
          </a:p>
          <a:p>
            <a:endParaRPr lang="en-US" sz="1600" dirty="0">
              <a:solidFill>
                <a:schemeClr val="tx1"/>
              </a:solidFill>
            </a:endParaRPr>
          </a:p>
          <a:p>
            <a:pPr marL="355600" indent="-342900">
              <a:lnSpc>
                <a:spcPct val="100000"/>
              </a:lnSpc>
              <a:spcBef>
                <a:spcPts val="685"/>
              </a:spcBef>
              <a:buSzPct val="85294"/>
              <a:buFont typeface="Wingdings"/>
              <a:buChar char=""/>
              <a:tabLst>
                <a:tab pos="354965" algn="l"/>
                <a:tab pos="355600" algn="l"/>
              </a:tabLst>
            </a:pPr>
            <a:r>
              <a:rPr lang="en-US" sz="1600" b="1" dirty="0">
                <a:solidFill>
                  <a:schemeClr val="tx1"/>
                </a:solidFill>
                <a:latin typeface="Calibri"/>
                <a:cs typeface="Calibri"/>
              </a:rPr>
              <a:t>New- Impacts of COVID-19: </a:t>
            </a: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COVID impact statement should be uploaded into MIV as “COVID Opportunities and Challenges Statement.” This should no longer be included as the 6</a:t>
            </a:r>
            <a:r>
              <a:rPr lang="en-US" sz="1600" baseline="30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page of a Candidate’s Statement.</a:t>
            </a:r>
          </a:p>
        </p:txBody>
      </p:sp>
      <p:sp>
        <p:nvSpPr>
          <p:cNvPr id="4" name="Content Placeholder 3">
            <a:extLst>
              <a:ext uri="{FF2B5EF4-FFF2-40B4-BE49-F238E27FC236}">
                <a16:creationId xmlns:a16="http://schemas.microsoft.com/office/drawing/2014/main" id="{CC9F3C50-CE84-CAD0-AB49-7757548F6ADC}"/>
              </a:ext>
            </a:extLst>
          </p:cNvPr>
          <p:cNvSpPr>
            <a:spLocks noGrp="1"/>
          </p:cNvSpPr>
          <p:nvPr>
            <p:ph sz="half" idx="3"/>
          </p:nvPr>
        </p:nvSpPr>
        <p:spPr>
          <a:xfrm>
            <a:off x="6278880" y="1577340"/>
            <a:ext cx="5303520" cy="5316840"/>
          </a:xfrm>
        </p:spPr>
        <p:txBody>
          <a:bodyPr/>
          <a:lstStyle/>
          <a:p>
            <a:r>
              <a:rPr lang="en-US" sz="2000" dirty="0">
                <a:solidFill>
                  <a:schemeClr val="tx1"/>
                </a:solidFill>
              </a:rPr>
              <a:t>Reminders</a:t>
            </a:r>
          </a:p>
          <a:p>
            <a:endParaRPr lang="en-US" sz="1600" dirty="0">
              <a:solidFill>
                <a:schemeClr val="tx1"/>
              </a:solidFill>
            </a:endParaRPr>
          </a:p>
          <a:p>
            <a:pPr marL="355600" indent="-342900">
              <a:lnSpc>
                <a:spcPct val="100000"/>
              </a:lnSpc>
              <a:spcBef>
                <a:spcPts val="685"/>
              </a:spcBef>
              <a:buSzPct val="85294"/>
              <a:buFont typeface="Wingdings"/>
              <a:buChar char=""/>
              <a:tabLst>
                <a:tab pos="354965" algn="l"/>
                <a:tab pos="355600" algn="l"/>
              </a:tabLst>
            </a:pPr>
            <a:r>
              <a:rPr lang="en-US" sz="1600" b="1" dirty="0">
                <a:solidFill>
                  <a:schemeClr val="tx1"/>
                </a:solidFill>
                <a:latin typeface="Calibri" panose="020F0502020204030204" pitchFamily="34" charset="0"/>
                <a:cs typeface="Times New Roman" panose="02020603050405020304" pitchFamily="18" charset="0"/>
              </a:rPr>
              <a:t>Reminder- Contracts/Grants: </a:t>
            </a:r>
            <a:r>
              <a:rPr lang="en-US" sz="1600" dirty="0">
                <a:solidFill>
                  <a:schemeClr val="tx1"/>
                </a:solidFill>
                <a:effectLst/>
                <a:latin typeface="Calibri" panose="020F0502020204030204" pitchFamily="34" charset="0"/>
                <a:ea typeface="Times New Roman" panose="02020603050405020304" pitchFamily="18" charset="0"/>
              </a:rPr>
              <a:t>The VPs office now requires the On-Campus Amount (Total dollar amount to be received by UC Davis for this grant), Off-Campus Amount (Total dollar amount overall, including any funds allocated for this grant at other institutions (i.e., outside of UC Davis), Number of PIs/Co-PIs, and a List of all PIs and Co-PIs for all grants awarded within the review period. </a:t>
            </a:r>
          </a:p>
          <a:p>
            <a:pPr marL="355600" indent="-342900">
              <a:spcBef>
                <a:spcPts val="685"/>
              </a:spcBef>
              <a:buSzPct val="85294"/>
              <a:buFont typeface="Wingdings"/>
              <a:buChar char=""/>
              <a:tabLst>
                <a:tab pos="354965" algn="l"/>
                <a:tab pos="355600" algn="l"/>
              </a:tabLst>
            </a:pPr>
            <a:r>
              <a:rPr lang="en-US" sz="1600" b="1" dirty="0">
                <a:solidFill>
                  <a:schemeClr val="tx1"/>
                </a:solidFill>
                <a:latin typeface="Calibri" panose="020F0502020204030204" pitchFamily="34" charset="0"/>
                <a:cs typeface="Times New Roman" panose="02020603050405020304" pitchFamily="18" charset="0"/>
              </a:rPr>
              <a:t>Reminder- </a:t>
            </a:r>
            <a:r>
              <a:rPr lang="en-US" sz="1600" b="1" dirty="0">
                <a:solidFill>
                  <a:schemeClr val="tx1"/>
                </a:solidFill>
                <a:effectLst/>
                <a:latin typeface="Calibri" panose="020F0502020204030204" pitchFamily="34" charset="0"/>
                <a:ea typeface="Times New Roman" panose="02020603050405020304" pitchFamily="18" charset="0"/>
              </a:rPr>
              <a:t>Honors/Awards: </a:t>
            </a:r>
            <a:r>
              <a:rPr lang="en-US" sz="1600" dirty="0">
                <a:solidFill>
                  <a:schemeClr val="tx1"/>
                </a:solidFill>
                <a:effectLst/>
                <a:latin typeface="Calibri" panose="020F0502020204030204" pitchFamily="34" charset="0"/>
                <a:ea typeface="Times New Roman" panose="02020603050405020304" pitchFamily="18" charset="0"/>
              </a:rPr>
              <a:t>The VPs office requires the name of the organization conferring the award, the reason for the receipt of the award, the award’s professional significance, the year the award was received, and a link to the award, if available.</a:t>
            </a:r>
            <a:endParaRPr lang="en-US" sz="1600" dirty="0">
              <a:solidFill>
                <a:schemeClr val="tx1"/>
              </a:solidFill>
              <a:effectLst/>
              <a:latin typeface="Calibri" panose="020F0502020204030204" pitchFamily="34" charset="0"/>
              <a:ea typeface="Calibri" panose="020F0502020204030204" pitchFamily="34" charset="0"/>
            </a:endParaRPr>
          </a:p>
          <a:p>
            <a:pPr marL="355600" indent="-342900">
              <a:spcBef>
                <a:spcPts val="685"/>
              </a:spcBef>
              <a:buSzPct val="85294"/>
              <a:buFont typeface="Wingdings"/>
              <a:buChar char=""/>
              <a:tabLst>
                <a:tab pos="354965" algn="l"/>
                <a:tab pos="355600" algn="l"/>
              </a:tabLst>
            </a:pPr>
            <a:r>
              <a:rPr lang="en-US" sz="1600" b="1" dirty="0">
                <a:solidFill>
                  <a:schemeClr val="tx1"/>
                </a:solidFill>
                <a:latin typeface="Calibri" panose="020F0502020204030204" pitchFamily="34" charset="0"/>
                <a:cs typeface="Times New Roman" panose="02020603050405020304" pitchFamily="18" charset="0"/>
              </a:rPr>
              <a:t>Reminder- </a:t>
            </a:r>
            <a:r>
              <a:rPr lang="en-US" sz="1600" b="1" dirty="0">
                <a:solidFill>
                  <a:schemeClr val="tx1"/>
                </a:solidFill>
                <a:latin typeface="Calibri"/>
                <a:cs typeface="Calibri"/>
              </a:rPr>
              <a:t>Editorial/ Journal Reviewer Service: </a:t>
            </a:r>
            <a:r>
              <a:rPr lang="en-US" sz="1600" dirty="0">
                <a:solidFill>
                  <a:schemeClr val="tx1"/>
                </a:solidFill>
                <a:effectLst/>
                <a:latin typeface="Calibri" panose="020F0502020204030204" pitchFamily="34" charset="0"/>
                <a:ea typeface="Times New Roman" panose="02020603050405020304" pitchFamily="18" charset="0"/>
              </a:rPr>
              <a:t>The VPs office now requires that we provide the # of reviews managed/completed within the review period (example: </a:t>
            </a:r>
            <a:r>
              <a:rPr lang="en-US" sz="1600" u="sng" dirty="0">
                <a:solidFill>
                  <a:schemeClr val="tx1"/>
                </a:solidFill>
                <a:effectLst/>
                <a:latin typeface="Calibri" panose="020F0502020204030204" pitchFamily="34" charset="0"/>
                <a:ea typeface="Times New Roman" panose="02020603050405020304" pitchFamily="18" charset="0"/>
              </a:rPr>
              <a:t>July 1, 2019 - June 30, 2022</a:t>
            </a:r>
            <a:r>
              <a:rPr lang="en-US" sz="1600" dirty="0">
                <a:solidFill>
                  <a:schemeClr val="tx1"/>
                </a:solidFill>
                <a:effectLst/>
                <a:latin typeface="Calibri" panose="020F0502020204030204" pitchFamily="34" charset="0"/>
                <a:ea typeface="Times New Roman" panose="02020603050405020304" pitchFamily="18" charset="0"/>
              </a:rPr>
              <a:t>).</a:t>
            </a:r>
            <a:endParaRPr lang="en-US" sz="1600" dirty="0">
              <a:solidFill>
                <a:schemeClr val="tx1"/>
              </a:solidFill>
              <a:effectLst/>
              <a:latin typeface="Calibri" panose="020F0502020204030204" pitchFamily="34" charset="0"/>
              <a:ea typeface="Calibri" panose="020F0502020204030204" pitchFamily="34" charset="0"/>
            </a:endParaRPr>
          </a:p>
          <a:p>
            <a:endParaRPr lang="en-US" dirty="0">
              <a:solidFill>
                <a:schemeClr val="tx1"/>
              </a:solidFill>
            </a:endParaRPr>
          </a:p>
          <a:p>
            <a:endParaRPr lang="en-US" dirty="0">
              <a:solidFill>
                <a:schemeClr val="tx1"/>
              </a:solidFill>
            </a:endParaRPr>
          </a:p>
        </p:txBody>
      </p:sp>
      <p:sp>
        <p:nvSpPr>
          <p:cNvPr id="5" name="object 3">
            <a:extLst>
              <a:ext uri="{FF2B5EF4-FFF2-40B4-BE49-F238E27FC236}">
                <a16:creationId xmlns:a16="http://schemas.microsoft.com/office/drawing/2014/main" id="{A8066922-8BB4-BC03-FA3C-ABFDA00E310B}"/>
              </a:ext>
            </a:extLst>
          </p:cNvPr>
          <p:cNvSpPr>
            <a:spLocks noGrp="1"/>
          </p:cNvSpPr>
          <p:nvPr>
            <p:ph type="title"/>
          </p:nvPr>
        </p:nvSpPr>
        <p:spPr>
          <a:xfrm>
            <a:off x="669925" y="228600"/>
            <a:ext cx="10912475" cy="63500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r>
              <a:rPr lang="en-US" sz="4000" b="0" spc="-10" dirty="0">
                <a:latin typeface="Arial"/>
                <a:cs typeface="Arial"/>
              </a:rPr>
              <a:t>MIV Updates</a:t>
            </a:r>
            <a:endParaRPr lang="en-US" dirty="0"/>
          </a:p>
        </p:txBody>
      </p:sp>
      <p:sp>
        <p:nvSpPr>
          <p:cNvPr id="6" name="object 2">
            <a:extLst>
              <a:ext uri="{FF2B5EF4-FFF2-40B4-BE49-F238E27FC236}">
                <a16:creationId xmlns:a16="http://schemas.microsoft.com/office/drawing/2014/main" id="{0DA9845F-9CB3-048F-F7F1-DF6D37C25C46}"/>
              </a:ext>
            </a:extLst>
          </p:cNvPr>
          <p:cNvSpPr/>
          <p:nvPr/>
        </p:nvSpPr>
        <p:spPr>
          <a:xfrm>
            <a:off x="131445" y="1202372"/>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pic>
        <p:nvPicPr>
          <p:cNvPr id="9" name="Graphic 8" descr="Repeat outline">
            <a:extLst>
              <a:ext uri="{FF2B5EF4-FFF2-40B4-BE49-F238E27FC236}">
                <a16:creationId xmlns:a16="http://schemas.microsoft.com/office/drawing/2014/main" id="{22E31305-7CBB-D105-F08E-1DD3F7F9E7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40" y="1200066"/>
            <a:ext cx="914400" cy="914400"/>
          </a:xfrm>
          <a:prstGeom prst="rect">
            <a:avLst/>
          </a:prstGeom>
        </p:spPr>
      </p:pic>
      <p:pic>
        <p:nvPicPr>
          <p:cNvPr id="11" name="Graphic 10" descr="Check In outline">
            <a:extLst>
              <a:ext uri="{FF2B5EF4-FFF2-40B4-BE49-F238E27FC236}">
                <a16:creationId xmlns:a16="http://schemas.microsoft.com/office/drawing/2014/main" id="{395CA6F0-9AC2-4B55-1DC0-035FE47C5D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5400" y="1248274"/>
            <a:ext cx="914400" cy="914400"/>
          </a:xfrm>
          <a:prstGeom prst="rect">
            <a:avLst/>
          </a:prstGeom>
        </p:spPr>
      </p:pic>
    </p:spTree>
    <p:extLst>
      <p:ext uri="{BB962C8B-B14F-4D97-AF65-F5344CB8AC3E}">
        <p14:creationId xmlns:p14="http://schemas.microsoft.com/office/powerpoint/2010/main" val="23266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1828800" y="30480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b="0" spc="-10" dirty="0">
                <a:latin typeface="Arial"/>
                <a:cs typeface="Arial"/>
              </a:rPr>
              <a:t>SOM/SON- MIV User Guide</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11</a:t>
            </a:fld>
            <a:endParaRPr sz="1100" dirty="0">
              <a:latin typeface="Arial"/>
              <a:cs typeface="Arial"/>
            </a:endParaRPr>
          </a:p>
        </p:txBody>
      </p:sp>
      <p:sp>
        <p:nvSpPr>
          <p:cNvPr id="6" name="object 6"/>
          <p:cNvSpPr txBox="1"/>
          <p:nvPr/>
        </p:nvSpPr>
        <p:spPr>
          <a:xfrm>
            <a:off x="1453493" y="1544023"/>
            <a:ext cx="9505315" cy="1100942"/>
          </a:xfrm>
          <a:prstGeom prst="rect">
            <a:avLst/>
          </a:prstGeom>
        </p:spPr>
        <p:txBody>
          <a:bodyPr vert="horz" wrap="square" lIns="0" tIns="86995" rIns="0" bIns="0" rtlCol="0">
            <a:spAutoFit/>
          </a:bodyPr>
          <a:lstStyle/>
          <a:p>
            <a:pPr marL="355600" indent="-342900">
              <a:lnSpc>
                <a:spcPct val="100000"/>
              </a:lnSpc>
              <a:spcBef>
                <a:spcPts val="685"/>
              </a:spcBef>
              <a:buSzPct val="85294"/>
              <a:buFont typeface="Wingdings"/>
              <a:buChar char=""/>
              <a:tabLst>
                <a:tab pos="354965" algn="l"/>
                <a:tab pos="355600" algn="l"/>
              </a:tabLst>
            </a:pPr>
            <a:r>
              <a:rPr lang="en-US" sz="2000" b="1" dirty="0">
                <a:cs typeface="Calibri"/>
                <a:hlinkClick r:id="rId3"/>
              </a:rPr>
              <a:t>MIV Data Entry User Guide </a:t>
            </a:r>
            <a:r>
              <a:rPr lang="en-US" sz="2000" dirty="0">
                <a:cs typeface="Calibri"/>
              </a:rPr>
              <a:t>can be found on the Academic Personnel Website</a:t>
            </a:r>
            <a:r>
              <a:rPr lang="en-US" sz="2000" dirty="0">
                <a:solidFill>
                  <a:srgbClr val="0000FF"/>
                </a:solidFill>
                <a:cs typeface="Calibri"/>
              </a:rPr>
              <a:t> </a:t>
            </a:r>
            <a:r>
              <a:rPr lang="en-US" sz="2000" dirty="0">
                <a:cs typeface="Calibri"/>
              </a:rPr>
              <a:t>and as a </a:t>
            </a:r>
            <a:r>
              <a:rPr lang="en-US" sz="2000" b="1" dirty="0">
                <a:cs typeface="Calibri"/>
                <a:hlinkClick r:id="rId4"/>
              </a:rPr>
              <a:t>Quick Link</a:t>
            </a:r>
            <a:endParaRPr lang="en-US" sz="2000" b="1" dirty="0">
              <a:cs typeface="Calibri"/>
            </a:endParaRPr>
          </a:p>
          <a:p>
            <a:pPr marL="12700">
              <a:lnSpc>
                <a:spcPct val="100000"/>
              </a:lnSpc>
              <a:spcBef>
                <a:spcPts val="685"/>
              </a:spcBef>
              <a:buSzPct val="85294"/>
              <a:tabLst>
                <a:tab pos="354965" algn="l"/>
                <a:tab pos="355600" algn="l"/>
              </a:tabLst>
            </a:pPr>
            <a:endParaRPr lang="en-US" sz="2000" b="1" dirty="0">
              <a:solidFill>
                <a:srgbClr val="0000FF"/>
              </a:solidFill>
              <a:cs typeface="Calibri"/>
            </a:endParaRPr>
          </a:p>
        </p:txBody>
      </p:sp>
      <p:pic>
        <p:nvPicPr>
          <p:cNvPr id="11" name="Picture 10">
            <a:extLst>
              <a:ext uri="{FF2B5EF4-FFF2-40B4-BE49-F238E27FC236}">
                <a16:creationId xmlns:a16="http://schemas.microsoft.com/office/drawing/2014/main" id="{844D91D1-8B74-2FB4-0798-F66A7F5B8708}"/>
              </a:ext>
            </a:extLst>
          </p:cNvPr>
          <p:cNvPicPr>
            <a:picLocks noChangeAspect="1"/>
          </p:cNvPicPr>
          <p:nvPr/>
        </p:nvPicPr>
        <p:blipFill>
          <a:blip r:embed="rId5"/>
          <a:stretch>
            <a:fillRect/>
          </a:stretch>
        </p:blipFill>
        <p:spPr>
          <a:xfrm>
            <a:off x="3303051" y="2078714"/>
            <a:ext cx="6731346" cy="4483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565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6574520"/>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533400" y="28194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b="0" spc="-10" dirty="0">
                <a:latin typeface="Arial"/>
                <a:cs typeface="Arial"/>
              </a:rPr>
              <a:t>Voting Website</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12</a:t>
            </a:fld>
            <a:endParaRPr sz="1100" dirty="0">
              <a:latin typeface="Arial"/>
              <a:cs typeface="Arial"/>
            </a:endParaRPr>
          </a:p>
        </p:txBody>
      </p:sp>
      <p:sp>
        <p:nvSpPr>
          <p:cNvPr id="6" name="object 6"/>
          <p:cNvSpPr txBox="1"/>
          <p:nvPr/>
        </p:nvSpPr>
        <p:spPr>
          <a:xfrm>
            <a:off x="1059943" y="1264389"/>
            <a:ext cx="10072114" cy="5627823"/>
          </a:xfrm>
          <a:prstGeom prst="rect">
            <a:avLst/>
          </a:prstGeom>
        </p:spPr>
        <p:txBody>
          <a:bodyPr vert="horz" wrap="square" lIns="0" tIns="86995" rIns="0" bIns="0" rtlCol="0">
            <a:spAutoFit/>
          </a:bodyPr>
          <a:lstStyle/>
          <a:p>
            <a:pPr marR="0" lvl="0">
              <a:spcBef>
                <a:spcPts val="0"/>
              </a:spcBef>
              <a:spcAft>
                <a:spcPts val="0"/>
              </a:spcAft>
            </a:pPr>
            <a:r>
              <a:rPr lang="en-US" b="1" dirty="0">
                <a:effectLst/>
                <a:latin typeface="Calibri" panose="020F0502020204030204" pitchFamily="34" charset="0"/>
                <a:ea typeface="Times New Roman" panose="02020603050405020304" pitchFamily="18" charset="0"/>
              </a:rPr>
              <a:t>Kerberos IDs</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Wingdings" panose="05000000000000000000" pitchFamily="2" charset="2"/>
              <a:buChar char="§"/>
            </a:pPr>
            <a:r>
              <a:rPr lang="en-US" dirty="0">
                <a:effectLst/>
                <a:latin typeface="Calibri" panose="020F0502020204030204" pitchFamily="34" charset="0"/>
                <a:ea typeface="Times New Roman" panose="02020603050405020304" pitchFamily="18" charset="0"/>
              </a:rPr>
              <a:t>The system will now alert users if a duplicate faculty account or an account with an invalid Kerberos ID exists. This alert is messaged on the </a:t>
            </a:r>
            <a:r>
              <a:rPr lang="en-US" b="1" dirty="0">
                <a:effectLst/>
                <a:latin typeface="Calibri" panose="020F0502020204030204" pitchFamily="34" charset="0"/>
                <a:ea typeface="Times New Roman" panose="02020603050405020304" pitchFamily="18" charset="0"/>
              </a:rPr>
              <a:t>Manage System Menu</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Wingdings" panose="05000000000000000000" pitchFamily="2" charset="2"/>
              <a:buChar char="§"/>
            </a:pPr>
            <a:r>
              <a:rPr lang="en-US" dirty="0">
                <a:effectLst/>
                <a:latin typeface="Calibri" panose="020F0502020204030204" pitchFamily="34" charset="0"/>
                <a:ea typeface="Times New Roman" panose="02020603050405020304" pitchFamily="18" charset="0"/>
              </a:rPr>
              <a:t>Added warning/error messages will alert the user to either an </a:t>
            </a:r>
            <a:r>
              <a:rPr lang="en-US" b="1" dirty="0">
                <a:effectLst/>
                <a:latin typeface="Calibri" panose="020F0502020204030204" pitchFamily="34" charset="0"/>
                <a:ea typeface="Times New Roman" panose="02020603050405020304" pitchFamily="18" charset="0"/>
              </a:rPr>
              <a:t>Invalid Kerberos ID</a:t>
            </a:r>
            <a:r>
              <a:rPr lang="en-US" dirty="0">
                <a:effectLst/>
                <a:latin typeface="Calibri" panose="020F0502020204030204" pitchFamily="34" charset="0"/>
                <a:ea typeface="Times New Roman" panose="02020603050405020304" pitchFamily="18" charset="0"/>
              </a:rPr>
              <a:t>, or a </a:t>
            </a:r>
            <a:r>
              <a:rPr lang="en-US" b="1" dirty="0">
                <a:effectLst/>
                <a:latin typeface="Calibri" panose="020F0502020204030204" pitchFamily="34" charset="0"/>
                <a:ea typeface="Times New Roman" panose="02020603050405020304" pitchFamily="18" charset="0"/>
              </a:rPr>
              <a:t>Duplicate Account</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Wingdings" panose="05000000000000000000" pitchFamily="2" charset="2"/>
              <a:buChar char="§"/>
            </a:pPr>
            <a:r>
              <a:rPr lang="en-US" dirty="0">
                <a:effectLst/>
                <a:latin typeface="Calibri" panose="020F0502020204030204" pitchFamily="34" charset="0"/>
                <a:ea typeface="Times New Roman" panose="02020603050405020304" pitchFamily="18" charset="0"/>
              </a:rPr>
              <a:t>New vote postings cannot be created for faculty accounts that have warning/error messages. Errors must be corrected before creating a new posting</a:t>
            </a:r>
            <a:endParaRPr lang="en-US" dirty="0">
              <a:effectLst/>
              <a:latin typeface="Calibri" panose="020F0502020204030204" pitchFamily="34" charset="0"/>
              <a:ea typeface="Calibri" panose="020F0502020204030204" pitchFamily="34" charset="0"/>
            </a:endParaRPr>
          </a:p>
          <a:p>
            <a:pPr marL="457200" marR="0">
              <a:spcBef>
                <a:spcPts val="0"/>
              </a:spcBef>
              <a:spcAft>
                <a:spcPts val="0"/>
              </a:spcAft>
            </a:pPr>
            <a:endParaRPr lang="en-US" dirty="0">
              <a:effectLst/>
              <a:latin typeface="Calibri" panose="020F0502020204030204" pitchFamily="34" charset="0"/>
              <a:ea typeface="Calibri" panose="020F0502020204030204" pitchFamily="34" charset="0"/>
            </a:endParaRPr>
          </a:p>
          <a:p>
            <a:pPr marR="0" lvl="0">
              <a:spcBef>
                <a:spcPts val="0"/>
              </a:spcBef>
              <a:spcAft>
                <a:spcPts val="0"/>
              </a:spcAft>
            </a:pPr>
            <a:r>
              <a:rPr lang="en-US" b="1" dirty="0">
                <a:effectLst/>
                <a:latin typeface="Calibri" panose="020F0502020204030204" pitchFamily="34" charset="0"/>
                <a:ea typeface="Times New Roman" panose="02020603050405020304" pitchFamily="18" charset="0"/>
              </a:rPr>
              <a:t>Account/Post Management</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Wingdings" panose="05000000000000000000" pitchFamily="2" charset="2"/>
              <a:buChar char="§"/>
            </a:pPr>
            <a:r>
              <a:rPr lang="en-US" dirty="0">
                <a:effectLst/>
                <a:latin typeface="Calibri" panose="020F0502020204030204" pitchFamily="34" charset="0"/>
                <a:ea typeface="Times New Roman" panose="02020603050405020304" pitchFamily="18" charset="0"/>
              </a:rPr>
              <a:t>If an account is </a:t>
            </a:r>
            <a:r>
              <a:rPr lang="en-US" b="1" dirty="0">
                <a:effectLst/>
                <a:latin typeface="Calibri" panose="020F0502020204030204" pitchFamily="34" charset="0"/>
                <a:ea typeface="Times New Roman" panose="02020603050405020304" pitchFamily="18" charset="0"/>
              </a:rPr>
              <a:t>Active,</a:t>
            </a:r>
            <a:r>
              <a:rPr lang="en-US" dirty="0">
                <a:effectLst/>
                <a:latin typeface="Calibri" panose="020F0502020204030204" pitchFamily="34" charset="0"/>
                <a:ea typeface="Times New Roman" panose="02020603050405020304" pitchFamily="18" charset="0"/>
              </a:rPr>
              <a:t> but the person is no longer with UCD, simply click on the “trash can” icon to deactivate it in one click</a:t>
            </a:r>
            <a:endParaRPr lang="en-US" dirty="0">
              <a:effectLst/>
              <a:latin typeface="Calibri" panose="020F0502020204030204" pitchFamily="34" charset="0"/>
              <a:ea typeface="Calibri" panose="020F0502020204030204" pitchFamily="34" charset="0"/>
            </a:endParaRPr>
          </a:p>
          <a:p>
            <a:pPr marR="0">
              <a:spcBef>
                <a:spcPts val="0"/>
              </a:spcBef>
              <a:spcAft>
                <a:spcPts val="0"/>
              </a:spcAft>
            </a:pPr>
            <a:r>
              <a:rPr lang="en-US" dirty="0">
                <a:effectLst/>
                <a:latin typeface="Calibri" panose="020F0502020204030204" pitchFamily="34" charset="0"/>
                <a:ea typeface="Calibri" panose="020F0502020204030204" pitchFamily="34" charset="0"/>
              </a:rPr>
              <a:t> </a:t>
            </a:r>
          </a:p>
          <a:p>
            <a:pPr marR="0" lvl="0">
              <a:spcBef>
                <a:spcPts val="0"/>
              </a:spcBef>
              <a:spcAft>
                <a:spcPts val="0"/>
              </a:spcAft>
            </a:pPr>
            <a:r>
              <a:rPr lang="en-US" b="1" dirty="0">
                <a:effectLst/>
                <a:latin typeface="Calibri" panose="020F0502020204030204" pitchFamily="34" charset="0"/>
                <a:ea typeface="Times New Roman" panose="02020603050405020304" pitchFamily="18" charset="0"/>
              </a:rPr>
              <a:t>Group Restrictions</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Wingdings" panose="05000000000000000000" pitchFamily="2" charset="2"/>
              <a:buChar char="§"/>
            </a:pPr>
            <a:r>
              <a:rPr lang="en-US" dirty="0">
                <a:effectLst/>
                <a:latin typeface="Calibri" panose="020F0502020204030204" pitchFamily="34" charset="0"/>
                <a:ea typeface="Times New Roman" panose="02020603050405020304" pitchFamily="18" charset="0"/>
              </a:rPr>
              <a:t>The system now includes an option to create </a:t>
            </a:r>
            <a:r>
              <a:rPr lang="en-US" b="1" dirty="0">
                <a:effectLst/>
                <a:latin typeface="Calibri" panose="020F0502020204030204" pitchFamily="34" charset="0"/>
                <a:ea typeface="Times New Roman" panose="02020603050405020304" pitchFamily="18" charset="0"/>
              </a:rPr>
              <a:t>voting groups</a:t>
            </a:r>
            <a:r>
              <a:rPr lang="en-US" dirty="0">
                <a:effectLst/>
                <a:latin typeface="Calibri" panose="020F0502020204030204" pitchFamily="34" charset="0"/>
                <a:ea typeface="Times New Roman" panose="02020603050405020304" pitchFamily="18" charset="0"/>
              </a:rPr>
              <a:t> for voting restrictions. See “</a:t>
            </a:r>
            <a:r>
              <a:rPr lang="en-US" b="1" dirty="0">
                <a:effectLst/>
                <a:latin typeface="Calibri" panose="020F0502020204030204" pitchFamily="34" charset="0"/>
                <a:ea typeface="Times New Roman" panose="02020603050405020304" pitchFamily="18" charset="0"/>
              </a:rPr>
              <a:t>Manage Voting Groups</a:t>
            </a:r>
            <a:r>
              <a:rPr lang="en-US" dirty="0">
                <a:effectLst/>
                <a:latin typeface="Calibri" panose="020F0502020204030204" pitchFamily="34" charset="0"/>
                <a:ea typeface="Times New Roman" panose="02020603050405020304" pitchFamily="18" charset="0"/>
              </a:rPr>
              <a:t>” on the </a:t>
            </a:r>
            <a:r>
              <a:rPr lang="en-US" b="1" dirty="0">
                <a:effectLst/>
                <a:latin typeface="Calibri" panose="020F0502020204030204" pitchFamily="34" charset="0"/>
                <a:ea typeface="Times New Roman" panose="02020603050405020304" pitchFamily="18" charset="0"/>
              </a:rPr>
              <a:t>Manage System Menu</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Wingdings" panose="05000000000000000000" pitchFamily="2" charset="2"/>
              <a:buChar char="§"/>
            </a:pPr>
            <a:r>
              <a:rPr lang="en-US" b="1" dirty="0">
                <a:effectLst/>
                <a:latin typeface="Calibri" panose="020F0502020204030204" pitchFamily="34" charset="0"/>
                <a:ea typeface="Times New Roman" panose="02020603050405020304" pitchFamily="18" charset="0"/>
              </a:rPr>
              <a:t>Groups</a:t>
            </a:r>
            <a:r>
              <a:rPr lang="en-US" dirty="0">
                <a:effectLst/>
                <a:latin typeface="Calibri" panose="020F0502020204030204" pitchFamily="34" charset="0"/>
                <a:ea typeface="Times New Roman" panose="02020603050405020304" pitchFamily="18" charset="0"/>
              </a:rPr>
              <a:t> allow for restrictions on ballots, in which a department approved voting procedure only allows specific ranks or series to vote on an action</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Wingdings" panose="05000000000000000000" pitchFamily="2" charset="2"/>
              <a:buChar char="§"/>
            </a:pPr>
            <a:r>
              <a:rPr lang="en-US" dirty="0">
                <a:effectLst/>
                <a:latin typeface="Calibri" panose="020F0502020204030204" pitchFamily="34" charset="0"/>
                <a:ea typeface="Times New Roman" panose="02020603050405020304" pitchFamily="18" charset="0"/>
              </a:rPr>
              <a:t>Note, </a:t>
            </a:r>
            <a:r>
              <a:rPr lang="en-US" b="1" dirty="0">
                <a:effectLst/>
                <a:latin typeface="Calibri" panose="020F0502020204030204" pitchFamily="34" charset="0"/>
                <a:ea typeface="Times New Roman" panose="02020603050405020304" pitchFamily="18" charset="0"/>
              </a:rPr>
              <a:t>Manage Voting Groups</a:t>
            </a:r>
            <a:r>
              <a:rPr lang="en-US" dirty="0">
                <a:effectLst/>
                <a:latin typeface="Calibri" panose="020F0502020204030204" pitchFamily="34" charset="0"/>
                <a:ea typeface="Times New Roman" panose="02020603050405020304" pitchFamily="18" charset="0"/>
              </a:rPr>
              <a:t> is different from </a:t>
            </a:r>
            <a:r>
              <a:rPr lang="en-US" b="1" dirty="0">
                <a:effectLst/>
                <a:latin typeface="Calibri" panose="020F0502020204030204" pitchFamily="34" charset="0"/>
                <a:ea typeface="Times New Roman" panose="02020603050405020304" pitchFamily="18" charset="0"/>
              </a:rPr>
              <a:t>Voting Restrictions</a:t>
            </a:r>
            <a:r>
              <a:rPr lang="en-US" dirty="0">
                <a:effectLst/>
                <a:latin typeface="Calibri" panose="020F0502020204030204" pitchFamily="34" charset="0"/>
                <a:ea typeface="Times New Roman" panose="02020603050405020304" pitchFamily="18" charset="0"/>
              </a:rPr>
              <a:t>. </a:t>
            </a:r>
            <a:r>
              <a:rPr lang="en-US" b="1" dirty="0">
                <a:effectLst/>
                <a:latin typeface="Calibri" panose="020F0502020204030204" pitchFamily="34" charset="0"/>
                <a:ea typeface="Times New Roman" panose="02020603050405020304" pitchFamily="18" charset="0"/>
              </a:rPr>
              <a:t>Voting Restrictions</a:t>
            </a:r>
            <a:r>
              <a:rPr lang="en-US" dirty="0">
                <a:effectLst/>
                <a:latin typeface="Calibri" panose="020F0502020204030204" pitchFamily="34" charset="0"/>
                <a:ea typeface="Times New Roman" panose="02020603050405020304" pitchFamily="18" charset="0"/>
              </a:rPr>
              <a:t> is reserved for identifying faculty with near relatives’ relationships</a:t>
            </a:r>
            <a:endParaRPr lang="en-US" dirty="0">
              <a:effectLst/>
              <a:latin typeface="Calibri" panose="020F0502020204030204" pitchFamily="34" charset="0"/>
              <a:ea typeface="Calibri" panose="020F0502020204030204" pitchFamily="34" charset="0"/>
            </a:endParaRPr>
          </a:p>
          <a:p>
            <a:pPr marL="0" marR="0">
              <a:spcBef>
                <a:spcPts val="0"/>
              </a:spcBef>
              <a:spcAft>
                <a:spcPts val="0"/>
              </a:spcAft>
            </a:pPr>
            <a:r>
              <a:rPr lang="en-US" b="1" dirty="0">
                <a:effectLst/>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p:txBody>
      </p:sp>
      <p:pic>
        <p:nvPicPr>
          <p:cNvPr id="11" name="Graphic 10" descr="Right pointing backhand index outline">
            <a:extLst>
              <a:ext uri="{FF2B5EF4-FFF2-40B4-BE49-F238E27FC236}">
                <a16:creationId xmlns:a16="http://schemas.microsoft.com/office/drawing/2014/main" id="{5026E1DA-2F43-A4C2-26AC-EB1B83F408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 y="1867930"/>
            <a:ext cx="914400" cy="914400"/>
          </a:xfrm>
          <a:prstGeom prst="rect">
            <a:avLst/>
          </a:prstGeom>
        </p:spPr>
      </p:pic>
    </p:spTree>
    <p:extLst>
      <p:ext uri="{BB962C8B-B14F-4D97-AF65-F5344CB8AC3E}">
        <p14:creationId xmlns:p14="http://schemas.microsoft.com/office/powerpoint/2010/main" val="22481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475" y="6750628"/>
            <a:ext cx="10469355" cy="45719"/>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32190" y="61653"/>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609600" y="32766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b="0" spc="-10" dirty="0">
                <a:latin typeface="Arial"/>
                <a:cs typeface="Arial"/>
              </a:rPr>
              <a:t>Teaching Evaluations</a:t>
            </a:r>
            <a:endParaRPr sz="2800" dirty="0">
              <a:latin typeface="Arial"/>
              <a:cs typeface="Arial"/>
            </a:endParaRPr>
          </a:p>
        </p:txBody>
      </p:sp>
      <p:sp>
        <p:nvSpPr>
          <p:cNvPr id="7" name="object 7"/>
          <p:cNvSpPr txBox="1"/>
          <p:nvPr/>
        </p:nvSpPr>
        <p:spPr>
          <a:xfrm>
            <a:off x="11776150" y="6483398"/>
            <a:ext cx="154305" cy="169277"/>
          </a:xfrm>
          <a:prstGeom prst="rect">
            <a:avLst/>
          </a:prstGeom>
        </p:spPr>
        <p:txBody>
          <a:bodyPr vert="horz" wrap="square" lIns="0" tIns="0" rIns="0" bIns="0" rtlCol="0">
            <a:spAutoFit/>
          </a:bodyPr>
          <a:lstStyle/>
          <a:p>
            <a:pPr marL="3810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A3E68"/>
                </a:solidFill>
                <a:effectLst/>
                <a:uLnTx/>
                <a:uFillTx/>
                <a:latin typeface="Arial"/>
                <a:ea typeface="+mn-ea"/>
                <a:cs typeface="Arial"/>
              </a:rPr>
              <a:t>1</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object 6"/>
          <p:cNvSpPr txBox="1"/>
          <p:nvPr/>
        </p:nvSpPr>
        <p:spPr>
          <a:xfrm>
            <a:off x="1200802" y="1151313"/>
            <a:ext cx="10300717" cy="5750933"/>
          </a:xfrm>
          <a:prstGeom prst="rect">
            <a:avLst/>
          </a:prstGeom>
        </p:spPr>
        <p:txBody>
          <a:bodyPr vert="horz" wrap="square" lIns="0" tIns="86995" rIns="0" bIns="0" rtlCol="0">
            <a:spAutoFit/>
          </a:bodyPr>
          <a:lstStyle/>
          <a:p>
            <a:pPr marR="0" lvl="0" algn="l" defTabSz="914400" rtl="0" eaLnBrk="1" fontAlgn="auto" latinLnBrk="0" hangingPunct="1">
              <a:lnSpc>
                <a:spcPct val="100000"/>
              </a:lnSpc>
              <a:spcBef>
                <a:spcPts val="0"/>
              </a:spcBef>
              <a:spcAft>
                <a:spcPts val="0"/>
              </a:spcAft>
              <a:buClrTx/>
              <a:buSzTx/>
              <a:tabLst>
                <a:tab pos="4572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ACGME / University Rules for Teaching Evaluations</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Per ACGME Anonymity requirements for all trainees, ANY reporting can only be in </a:t>
            </a: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aggregate format and there MUST be 4 or more responses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914400" algn="l"/>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If there are less than responses 4 you CANNOT use the report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the faculty MUST wait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914400" algn="l"/>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Actual evaluation forms CANNOT be posted in MIV (even redacted)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914400" algn="l"/>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There can be NO identifying information in the reporting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Fellowships should use the Residency evaluation form; delivery CANNOT be automated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914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Residency program has shared the evaluation form with Fellowships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914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This is newer requirement to ensure anonymity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914400" algn="l"/>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only report form for Trainee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Evaluation of Faculty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that can be used is the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Aggregate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without rotation dates, names of evaluators or services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Evaluations should have the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anonymous comments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included, whenever available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Academic Personnel is unable to pull evaluations from MedHub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per the Office of Medical Education and Graduate Medical Education</a:t>
            </a:r>
          </a:p>
          <a:p>
            <a:pPr marR="0" lvl="0" algn="l" defTabSz="914400" rtl="0" eaLnBrk="1" fontAlgn="auto" latinLnBrk="0" hangingPunct="1">
              <a:lnSpc>
                <a:spcPct val="100000"/>
              </a:lnSpc>
              <a:spcBef>
                <a:spcPts val="0"/>
              </a:spcBef>
              <a:spcAft>
                <a:spcPts val="0"/>
              </a:spcAft>
              <a:buClrTx/>
              <a:buSzTx/>
              <a:tabLst/>
              <a:defRPr/>
            </a:pP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9" name="Graphic 8" descr="Clipboard outline">
            <a:extLst>
              <a:ext uri="{FF2B5EF4-FFF2-40B4-BE49-F238E27FC236}">
                <a16:creationId xmlns:a16="http://schemas.microsoft.com/office/drawing/2014/main" id="{732BF332-AD3B-37EF-40F5-75E4B38964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2133600"/>
            <a:ext cx="914400" cy="914400"/>
          </a:xfrm>
          <a:prstGeom prst="rect">
            <a:avLst/>
          </a:prstGeom>
        </p:spPr>
      </p:pic>
    </p:spTree>
    <p:extLst>
      <p:ext uri="{BB962C8B-B14F-4D97-AF65-F5344CB8AC3E}">
        <p14:creationId xmlns:p14="http://schemas.microsoft.com/office/powerpoint/2010/main" val="417172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205483" y="243833"/>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b="0" spc="-10" dirty="0">
                <a:latin typeface="Arial"/>
                <a:cs typeface="Arial"/>
              </a:rPr>
              <a:t>Teaching Evaluations</a:t>
            </a:r>
            <a:endParaRPr sz="2800" dirty="0">
              <a:latin typeface="Arial"/>
              <a:cs typeface="Arial"/>
            </a:endParaRPr>
          </a:p>
        </p:txBody>
      </p:sp>
      <p:sp>
        <p:nvSpPr>
          <p:cNvPr id="7" name="object 7"/>
          <p:cNvSpPr txBox="1"/>
          <p:nvPr/>
        </p:nvSpPr>
        <p:spPr>
          <a:xfrm>
            <a:off x="11776150" y="6483398"/>
            <a:ext cx="154305" cy="169277"/>
          </a:xfrm>
          <a:prstGeom prst="rect">
            <a:avLst/>
          </a:prstGeom>
        </p:spPr>
        <p:txBody>
          <a:bodyPr vert="horz" wrap="square" lIns="0" tIns="0" rIns="0" bIns="0" rtlCol="0">
            <a:spAutoFit/>
          </a:bodyPr>
          <a:lstStyle/>
          <a:p>
            <a:pPr marL="3810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A3E68"/>
                </a:solidFill>
                <a:effectLst/>
                <a:uLnTx/>
                <a:uFillTx/>
                <a:latin typeface="Arial"/>
                <a:ea typeface="+mn-ea"/>
                <a:cs typeface="Arial"/>
              </a:rPr>
              <a:t>1</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object 6"/>
          <p:cNvSpPr txBox="1"/>
          <p:nvPr/>
        </p:nvSpPr>
        <p:spPr>
          <a:xfrm>
            <a:off x="1481202" y="1353288"/>
            <a:ext cx="9505315" cy="1134285"/>
          </a:xfrm>
          <a:prstGeom prst="rect">
            <a:avLst/>
          </a:prstGeom>
        </p:spPr>
        <p:txBody>
          <a:bodyPr vert="horz" wrap="square" lIns="0" tIns="8699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endParaRPr kumimoji="0" lang="en-US" sz="3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 name="TextBox 8">
            <a:extLst>
              <a:ext uri="{FF2B5EF4-FFF2-40B4-BE49-F238E27FC236}">
                <a16:creationId xmlns:a16="http://schemas.microsoft.com/office/drawing/2014/main" id="{9FC7C522-3402-8860-9857-B6F3EB87E104}"/>
              </a:ext>
            </a:extLst>
          </p:cNvPr>
          <p:cNvSpPr txBox="1"/>
          <p:nvPr/>
        </p:nvSpPr>
        <p:spPr>
          <a:xfrm>
            <a:off x="1278365" y="3750273"/>
            <a:ext cx="2992077" cy="2308324"/>
          </a:xfrm>
          <a:prstGeom prst="rect">
            <a:avLst/>
          </a:prstGeom>
          <a:noFill/>
        </p:spPr>
        <p:txBody>
          <a:bodyPr wrap="square" rtlCol="0">
            <a:spAutoFit/>
          </a:bodyPr>
          <a:lstStyle/>
          <a:p>
            <a:r>
              <a:rPr lang="en-US" b="1" u="sng" dirty="0"/>
              <a:t>Reminder from OME &amp; GME</a:t>
            </a:r>
            <a:r>
              <a:rPr lang="en-US" dirty="0"/>
              <a:t>: Please do not include written/paper evals in MIV for advancements. </a:t>
            </a:r>
          </a:p>
          <a:p>
            <a:endParaRPr lang="en-US" dirty="0"/>
          </a:p>
          <a:p>
            <a:r>
              <a:rPr lang="en-US" dirty="0"/>
              <a:t>Instead use the </a:t>
            </a:r>
            <a:r>
              <a:rPr lang="en-US" dirty="0">
                <a:solidFill>
                  <a:srgbClr val="0070C0"/>
                </a:solidFill>
                <a:hlinkClick r:id="rId3">
                  <a:extLst>
                    <a:ext uri="{A12FA001-AC4F-418D-AE19-62706E023703}">
                      <ahyp:hlinkClr xmlns:ahyp="http://schemas.microsoft.com/office/drawing/2018/hyperlinkcolor" val="tx"/>
                    </a:ext>
                  </a:extLst>
                </a:hlinkClick>
              </a:rPr>
              <a:t>cover sheet</a:t>
            </a:r>
            <a:r>
              <a:rPr lang="en-US" dirty="0">
                <a:solidFill>
                  <a:srgbClr val="0070C0"/>
                </a:solidFill>
              </a:rPr>
              <a:t> </a:t>
            </a:r>
            <a:r>
              <a:rPr lang="en-US" dirty="0"/>
              <a:t>provided on the Academic Personnel website.</a:t>
            </a:r>
          </a:p>
        </p:txBody>
      </p:sp>
      <p:pic>
        <p:nvPicPr>
          <p:cNvPr id="13" name="Picture 12">
            <a:extLst>
              <a:ext uri="{FF2B5EF4-FFF2-40B4-BE49-F238E27FC236}">
                <a16:creationId xmlns:a16="http://schemas.microsoft.com/office/drawing/2014/main" id="{6E253164-8ED8-9FF0-5945-36C60EE367D5}"/>
              </a:ext>
            </a:extLst>
          </p:cNvPr>
          <p:cNvPicPr>
            <a:picLocks noChangeAspect="1"/>
          </p:cNvPicPr>
          <p:nvPr/>
        </p:nvPicPr>
        <p:blipFill>
          <a:blip r:embed="rId4"/>
          <a:stretch>
            <a:fillRect/>
          </a:stretch>
        </p:blipFill>
        <p:spPr>
          <a:xfrm>
            <a:off x="5055639" y="299580"/>
            <a:ext cx="7062098" cy="6312936"/>
          </a:xfrm>
          <a:prstGeom prst="rect">
            <a:avLst/>
          </a:prstGeom>
        </p:spPr>
      </p:pic>
      <p:sp>
        <p:nvSpPr>
          <p:cNvPr id="14" name="TextBox 13">
            <a:extLst>
              <a:ext uri="{FF2B5EF4-FFF2-40B4-BE49-F238E27FC236}">
                <a16:creationId xmlns:a16="http://schemas.microsoft.com/office/drawing/2014/main" id="{D46C5BF0-B98A-691A-9B7B-35C756528CFC}"/>
              </a:ext>
            </a:extLst>
          </p:cNvPr>
          <p:cNvSpPr txBox="1"/>
          <p:nvPr/>
        </p:nvSpPr>
        <p:spPr>
          <a:xfrm>
            <a:off x="1278365" y="1351269"/>
            <a:ext cx="3625929" cy="2031325"/>
          </a:xfrm>
          <a:prstGeom prst="rect">
            <a:avLst/>
          </a:prstGeom>
          <a:noFill/>
        </p:spPr>
        <p:txBody>
          <a:bodyPr wrap="none" rtlCol="0">
            <a:spAutoFit/>
          </a:bodyPr>
          <a:lstStyle/>
          <a:p>
            <a:r>
              <a:rPr lang="en-US" dirty="0"/>
              <a:t>Teaching evaluations should contain:</a:t>
            </a:r>
          </a:p>
          <a:p>
            <a:pPr marL="285750" indent="-285750">
              <a:buFont typeface="Wingdings" panose="05000000000000000000" pitchFamily="2" charset="2"/>
              <a:buChar char="§"/>
            </a:pPr>
            <a:r>
              <a:rPr lang="en-US" dirty="0"/>
              <a:t>Faculty Name</a:t>
            </a:r>
          </a:p>
          <a:p>
            <a:pPr marL="285750" indent="-285750">
              <a:buFont typeface="Wingdings" panose="05000000000000000000" pitchFamily="2" charset="2"/>
              <a:buChar char="§"/>
            </a:pPr>
            <a:r>
              <a:rPr lang="en-US" dirty="0"/>
              <a:t>Date Range</a:t>
            </a:r>
          </a:p>
          <a:p>
            <a:pPr marL="285750" indent="-285750">
              <a:buFont typeface="Wingdings" panose="05000000000000000000" pitchFamily="2" charset="2"/>
              <a:buChar char="§"/>
            </a:pPr>
            <a:r>
              <a:rPr lang="en-US" dirty="0"/>
              <a:t>Number of Respondents</a:t>
            </a:r>
          </a:p>
          <a:p>
            <a:pPr marL="285750" indent="-285750">
              <a:buFont typeface="Wingdings" panose="05000000000000000000" pitchFamily="2" charset="2"/>
              <a:buChar char="§"/>
            </a:pPr>
            <a:r>
              <a:rPr lang="en-US" dirty="0"/>
              <a:t>Scale (e.g., 1-5)</a:t>
            </a:r>
          </a:p>
          <a:p>
            <a:pPr marL="285750" indent="-285750">
              <a:buFont typeface="Wingdings" panose="05000000000000000000" pitchFamily="2" charset="2"/>
              <a:buChar char="§"/>
            </a:pPr>
            <a:r>
              <a:rPr lang="en-US" dirty="0"/>
              <a:t>Overall teaching score (averaged)</a:t>
            </a:r>
          </a:p>
          <a:p>
            <a:pPr marL="285750" indent="-285750">
              <a:buFont typeface="Wingdings" panose="05000000000000000000" pitchFamily="2" charset="2"/>
              <a:buChar char="§"/>
            </a:pPr>
            <a:r>
              <a:rPr lang="en-US" dirty="0"/>
              <a:t>Anonymous comments</a:t>
            </a:r>
          </a:p>
        </p:txBody>
      </p:sp>
      <p:sp>
        <p:nvSpPr>
          <p:cNvPr id="15" name="TextBox 14">
            <a:extLst>
              <a:ext uri="{FF2B5EF4-FFF2-40B4-BE49-F238E27FC236}">
                <a16:creationId xmlns:a16="http://schemas.microsoft.com/office/drawing/2014/main" id="{24B4806C-D146-D871-A9CF-5A4D99D8A9B8}"/>
              </a:ext>
            </a:extLst>
          </p:cNvPr>
          <p:cNvSpPr txBox="1"/>
          <p:nvPr/>
        </p:nvSpPr>
        <p:spPr>
          <a:xfrm>
            <a:off x="10270565" y="375209"/>
            <a:ext cx="1847172" cy="307777"/>
          </a:xfrm>
          <a:prstGeom prst="rect">
            <a:avLst/>
          </a:prstGeom>
          <a:noFill/>
        </p:spPr>
        <p:txBody>
          <a:bodyPr wrap="none" rtlCol="0">
            <a:spAutoFit/>
          </a:bodyPr>
          <a:lstStyle/>
          <a:p>
            <a:r>
              <a:rPr lang="en-US" sz="1400" dirty="0">
                <a:solidFill>
                  <a:srgbClr val="FF0000"/>
                </a:solidFill>
              </a:rPr>
              <a:t>EXAMPLE EVALUATION</a:t>
            </a:r>
          </a:p>
        </p:txBody>
      </p:sp>
    </p:spTree>
    <p:extLst>
      <p:ext uri="{BB962C8B-B14F-4D97-AF65-F5344CB8AC3E}">
        <p14:creationId xmlns:p14="http://schemas.microsoft.com/office/powerpoint/2010/main" val="81460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914400" y="26670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474970" y="384947"/>
            <a:ext cx="7364230"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latin typeface="Arial"/>
                <a:cs typeface="Arial"/>
              </a:rPr>
              <a:t>2022/2023 Academic Personnel Deadlines</a:t>
            </a:r>
            <a:endParaRPr sz="2800" dirty="0">
              <a:latin typeface="Arial"/>
              <a:cs typeface="Arial"/>
            </a:endParaRPr>
          </a:p>
        </p:txBody>
      </p:sp>
      <p:sp>
        <p:nvSpPr>
          <p:cNvPr id="6" name="object 6"/>
          <p:cNvSpPr txBox="1">
            <a:spLocks noGrp="1"/>
          </p:cNvSpPr>
          <p:nvPr>
            <p:ph type="body" idx="1"/>
          </p:nvPr>
        </p:nvSpPr>
        <p:spPr>
          <a:xfrm>
            <a:off x="1143000" y="4452144"/>
            <a:ext cx="10139081" cy="1452962"/>
          </a:xfrm>
          <a:prstGeom prst="rect">
            <a:avLst/>
          </a:prstGeom>
        </p:spPr>
        <p:txBody>
          <a:bodyPr vert="horz" wrap="square" lIns="0" tIns="113030" rIns="0" bIns="0" rtlCol="0">
            <a:spAutoFit/>
          </a:bodyPr>
          <a:lstStyle/>
          <a:p>
            <a:pPr marL="355600" indent="-342900">
              <a:lnSpc>
                <a:spcPct val="100000"/>
              </a:lnSpc>
              <a:spcBef>
                <a:spcPts val="890"/>
              </a:spcBef>
              <a:buSzPct val="83333"/>
              <a:buFont typeface="Wingdings"/>
              <a:buChar char=""/>
              <a:tabLst>
                <a:tab pos="354965" algn="l"/>
                <a:tab pos="355600" algn="l"/>
              </a:tabLst>
            </a:pPr>
            <a:r>
              <a:rPr lang="en-US" spc="-5" dirty="0">
                <a:solidFill>
                  <a:schemeClr val="tx1"/>
                </a:solidFill>
              </a:rPr>
              <a:t>Due to large growth within the Schools of Health, earlier deadlines were established to align the volume of actions with the deadlines for review to the Vice Provost and the Associate Vice Chancellor</a:t>
            </a:r>
          </a:p>
          <a:p>
            <a:pPr marL="469900" lvl="1">
              <a:spcBef>
                <a:spcPts val="890"/>
              </a:spcBef>
              <a:buSzPct val="83333"/>
              <a:tabLst>
                <a:tab pos="354965" algn="l"/>
                <a:tab pos="355600" algn="l"/>
              </a:tabLst>
            </a:pPr>
            <a:endParaRPr lang="en-US" spc="-5" dirty="0"/>
          </a:p>
          <a:p>
            <a:pPr marL="355600" indent="-342900">
              <a:lnSpc>
                <a:spcPct val="100000"/>
              </a:lnSpc>
              <a:spcBef>
                <a:spcPts val="890"/>
              </a:spcBef>
              <a:buSzPct val="83333"/>
              <a:buFont typeface="Wingdings"/>
              <a:buChar char=""/>
              <a:tabLst>
                <a:tab pos="354965" algn="l"/>
                <a:tab pos="355600" algn="l"/>
              </a:tabLst>
            </a:pPr>
            <a:endParaRPr lang="en-US" spc="-5" dirty="0"/>
          </a:p>
        </p:txBody>
      </p:sp>
      <p:sp>
        <p:nvSpPr>
          <p:cNvPr id="11" name="object 11"/>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15</a:t>
            </a:fld>
            <a:endParaRPr sz="1100" dirty="0">
              <a:latin typeface="Arial"/>
              <a:cs typeface="Arial"/>
            </a:endParaRPr>
          </a:p>
        </p:txBody>
      </p:sp>
      <p:sp>
        <p:nvSpPr>
          <p:cNvPr id="8" name="TextBox 7">
            <a:extLst>
              <a:ext uri="{FF2B5EF4-FFF2-40B4-BE49-F238E27FC236}">
                <a16:creationId xmlns:a16="http://schemas.microsoft.com/office/drawing/2014/main" id="{27657AA9-2D75-0998-EF72-B384DC980784}"/>
              </a:ext>
            </a:extLst>
          </p:cNvPr>
          <p:cNvSpPr txBox="1"/>
          <p:nvPr/>
        </p:nvSpPr>
        <p:spPr>
          <a:xfrm>
            <a:off x="3962400" y="1163402"/>
            <a:ext cx="4101544" cy="369332"/>
          </a:xfrm>
          <a:prstGeom prst="rect">
            <a:avLst/>
          </a:prstGeom>
          <a:noFill/>
        </p:spPr>
        <p:txBody>
          <a:bodyPr wrap="square" rtlCol="0">
            <a:spAutoFit/>
          </a:bodyPr>
          <a:lstStyle/>
          <a:p>
            <a:r>
              <a:rPr lang="en-US" b="1" dirty="0"/>
              <a:t>Earlier Deadlines to Schools of Health </a:t>
            </a:r>
          </a:p>
        </p:txBody>
      </p:sp>
      <p:graphicFrame>
        <p:nvGraphicFramePr>
          <p:cNvPr id="12" name="Object 11">
            <a:extLst>
              <a:ext uri="{FF2B5EF4-FFF2-40B4-BE49-F238E27FC236}">
                <a16:creationId xmlns:a16="http://schemas.microsoft.com/office/drawing/2014/main" id="{BCE2CA8F-97D1-644E-E517-27EFB5EAA307}"/>
              </a:ext>
            </a:extLst>
          </p:cNvPr>
          <p:cNvGraphicFramePr>
            <a:graphicFrameLocks noChangeAspect="1"/>
          </p:cNvGraphicFramePr>
          <p:nvPr>
            <p:extLst>
              <p:ext uri="{D42A27DB-BD31-4B8C-83A1-F6EECF244321}">
                <p14:modId xmlns:p14="http://schemas.microsoft.com/office/powerpoint/2010/main" val="3142418065"/>
              </p:ext>
            </p:extLst>
          </p:nvPr>
        </p:nvGraphicFramePr>
        <p:xfrm>
          <a:off x="2590800" y="1513924"/>
          <a:ext cx="6426835" cy="2893180"/>
        </p:xfrm>
        <a:graphic>
          <a:graphicData uri="http://schemas.openxmlformats.org/presentationml/2006/ole">
            <mc:AlternateContent xmlns:mc="http://schemas.openxmlformats.org/markup-compatibility/2006">
              <mc:Choice xmlns:v="urn:schemas-microsoft-com:vml" Requires="v">
                <p:oleObj name="Worksheet" r:id="rId2" imgW="3695873" imgH="1663656" progId="Excel.Sheet.12">
                  <p:embed/>
                </p:oleObj>
              </mc:Choice>
              <mc:Fallback>
                <p:oleObj name="Worksheet" r:id="rId2" imgW="3695873" imgH="1663656" progId="Excel.Sheet.12">
                  <p:embed/>
                  <p:pic>
                    <p:nvPicPr>
                      <p:cNvPr id="10" name="Object 9">
                        <a:extLst>
                          <a:ext uri="{FF2B5EF4-FFF2-40B4-BE49-F238E27FC236}">
                            <a16:creationId xmlns:a16="http://schemas.microsoft.com/office/drawing/2014/main" id="{F53F30EC-812C-A0C1-86E7-B327E25EC7FF}"/>
                          </a:ext>
                        </a:extLst>
                      </p:cNvPr>
                      <p:cNvPicPr/>
                      <p:nvPr/>
                    </p:nvPicPr>
                    <p:blipFill>
                      <a:blip r:embed="rId3"/>
                      <a:stretch>
                        <a:fillRect/>
                      </a:stretch>
                    </p:blipFill>
                    <p:spPr>
                      <a:xfrm>
                        <a:off x="2590800" y="1513924"/>
                        <a:ext cx="6426835" cy="2893180"/>
                      </a:xfrm>
                      <a:prstGeom prst="rect">
                        <a:avLst/>
                      </a:prstGeom>
                    </p:spPr>
                  </p:pic>
                </p:oleObj>
              </mc:Fallback>
            </mc:AlternateContent>
          </a:graphicData>
        </a:graphic>
      </p:graphicFrame>
      <p:pic>
        <p:nvPicPr>
          <p:cNvPr id="9" name="Graphic 8" descr="Daily calendar outline">
            <a:extLst>
              <a:ext uri="{FF2B5EF4-FFF2-40B4-BE49-F238E27FC236}">
                <a16:creationId xmlns:a16="http://schemas.microsoft.com/office/drawing/2014/main" id="{EEEE59CF-FA7D-C0DB-8E98-CF8D353F05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1752600"/>
            <a:ext cx="914400" cy="914400"/>
          </a:xfrm>
          <a:prstGeom prst="rect">
            <a:avLst/>
          </a:prstGeom>
        </p:spPr>
      </p:pic>
    </p:spTree>
    <p:extLst>
      <p:ext uri="{BB962C8B-B14F-4D97-AF65-F5344CB8AC3E}">
        <p14:creationId xmlns:p14="http://schemas.microsoft.com/office/powerpoint/2010/main" val="341773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609600" y="28956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b="0" spc="-10" dirty="0">
                <a:latin typeface="Arial"/>
                <a:cs typeface="Arial"/>
              </a:rPr>
              <a:t>Extensions for Academic Advancements</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16</a:t>
            </a:fld>
            <a:endParaRPr sz="1100" dirty="0">
              <a:latin typeface="Arial"/>
              <a:cs typeface="Arial"/>
            </a:endParaRPr>
          </a:p>
        </p:txBody>
      </p:sp>
      <p:sp>
        <p:nvSpPr>
          <p:cNvPr id="6" name="object 6"/>
          <p:cNvSpPr txBox="1"/>
          <p:nvPr/>
        </p:nvSpPr>
        <p:spPr>
          <a:xfrm>
            <a:off x="1066800" y="1474608"/>
            <a:ext cx="9505315" cy="2254335"/>
          </a:xfrm>
          <a:prstGeom prst="rect">
            <a:avLst/>
          </a:prstGeom>
        </p:spPr>
        <p:txBody>
          <a:bodyPr vert="horz" wrap="square" lIns="0" tIns="86995" rIns="0" bIns="0" rtlCol="0">
            <a:spAutoFit/>
          </a:bodyPr>
          <a:lstStyle/>
          <a:p>
            <a:pPr marL="342900" marR="0" lvl="0" indent="-342900">
              <a:lnSpc>
                <a:spcPct val="107000"/>
              </a:lnSpc>
              <a:spcBef>
                <a:spcPts val="0"/>
              </a:spcBef>
              <a:spcAft>
                <a:spcPts val="800"/>
              </a:spcAft>
              <a:buFont typeface="Wingdings" panose="05000000000000000000" pitchFamily="2"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Reminder </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rPr>
              <a:t>Extension requests must be submitted </a:t>
            </a:r>
            <a:r>
              <a:rPr lang="en-US" sz="2000" u="sng" dirty="0">
                <a:effectLst/>
                <a:latin typeface="Calibri" panose="020F0502020204030204" pitchFamily="34" charset="0"/>
                <a:ea typeface="Calibri" panose="020F0502020204030204" pitchFamily="34" charset="0"/>
              </a:rPr>
              <a:t>prior</a:t>
            </a:r>
            <a:r>
              <a:rPr lang="en-US" sz="2000" dirty="0">
                <a:effectLst/>
                <a:latin typeface="Calibri" panose="020F0502020204030204" pitchFamily="34" charset="0"/>
                <a:ea typeface="Calibri" panose="020F0502020204030204" pitchFamily="34" charset="0"/>
              </a:rPr>
              <a:t> to the due date of the action type. S</a:t>
            </a:r>
            <a:r>
              <a:rPr lang="en-US" sz="2000" dirty="0">
                <a:effectLst/>
                <a:latin typeface="Calibri" panose="020F0502020204030204" pitchFamily="34" charset="0"/>
                <a:ea typeface="Calibri" panose="020F0502020204030204" pitchFamily="34" charset="0"/>
                <a:cs typeface="Times New Roman" panose="02020603050405020304" pitchFamily="18" charset="0"/>
              </a:rPr>
              <a:t>hould your department need to request an extension, please email your assigned AP Analyst with the following details</a:t>
            </a:r>
          </a:p>
          <a:p>
            <a:pPr marL="800100" marR="0" lvl="1" indent="-342900">
              <a:lnSpc>
                <a:spcPct val="107000"/>
              </a:lnSpc>
              <a:spcBef>
                <a:spcPts val="0"/>
              </a:spcBef>
              <a:spcAft>
                <a:spcPts val="80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Reason for the extension request</a:t>
            </a:r>
          </a:p>
          <a:p>
            <a:pPr marL="800100" marR="0" lvl="1" indent="-342900">
              <a:lnSpc>
                <a:spcPct val="107000"/>
              </a:lnSpc>
              <a:spcBef>
                <a:spcPts val="0"/>
              </a:spcBef>
              <a:spcAft>
                <a:spcPts val="80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Anticipated date of submission (not to exceed 30 days from the date of extension request)</a:t>
            </a:r>
          </a:p>
        </p:txBody>
      </p:sp>
      <p:pic>
        <p:nvPicPr>
          <p:cNvPr id="9" name="Graphic 8" descr="Clock outline">
            <a:extLst>
              <a:ext uri="{FF2B5EF4-FFF2-40B4-BE49-F238E27FC236}">
                <a16:creationId xmlns:a16="http://schemas.microsoft.com/office/drawing/2014/main" id="{48A17B21-8CE8-4011-036E-39039D8519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955" y="1880410"/>
            <a:ext cx="914400" cy="914400"/>
          </a:xfrm>
          <a:prstGeom prst="rect">
            <a:avLst/>
          </a:prstGeom>
        </p:spPr>
      </p:pic>
      <p:sp>
        <p:nvSpPr>
          <p:cNvPr id="10" name="TextBox 9">
            <a:extLst>
              <a:ext uri="{FF2B5EF4-FFF2-40B4-BE49-F238E27FC236}">
                <a16:creationId xmlns:a16="http://schemas.microsoft.com/office/drawing/2014/main" id="{7085599B-17C7-C3E6-65A9-CAF8141C13D8}"/>
              </a:ext>
            </a:extLst>
          </p:cNvPr>
          <p:cNvSpPr txBox="1"/>
          <p:nvPr/>
        </p:nvSpPr>
        <p:spPr>
          <a:xfrm>
            <a:off x="980757" y="4058028"/>
            <a:ext cx="9677400" cy="1477328"/>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NOTE: subsequent extensions will require justification from the department, and email concurrence from the Department Chair/Dean</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Reminder: Please email your assigned analyst when the action is at the School/College level</a:t>
            </a:r>
          </a:p>
          <a:p>
            <a:endParaRPr lang="en-US" dirty="0"/>
          </a:p>
        </p:txBody>
      </p:sp>
    </p:spTree>
    <p:extLst>
      <p:ext uri="{BB962C8B-B14F-4D97-AF65-F5344CB8AC3E}">
        <p14:creationId xmlns:p14="http://schemas.microsoft.com/office/powerpoint/2010/main" val="155184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457200" y="28956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latin typeface="Arial"/>
                <a:cs typeface="Arial"/>
              </a:rPr>
              <a:t>Junior Specialist Process and Updates</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17</a:t>
            </a:fld>
            <a:endParaRPr sz="1100" dirty="0">
              <a:latin typeface="Arial"/>
              <a:cs typeface="Arial"/>
            </a:endParaRPr>
          </a:p>
        </p:txBody>
      </p:sp>
      <p:sp>
        <p:nvSpPr>
          <p:cNvPr id="6" name="object 6"/>
          <p:cNvSpPr txBox="1"/>
          <p:nvPr/>
        </p:nvSpPr>
        <p:spPr>
          <a:xfrm>
            <a:off x="990600" y="1326807"/>
            <a:ext cx="11201400" cy="4917372"/>
          </a:xfrm>
          <a:prstGeom prst="rect">
            <a:avLst/>
          </a:prstGeom>
        </p:spPr>
        <p:txBody>
          <a:bodyPr vert="horz" wrap="square" lIns="0" tIns="86995" rIns="0" bIns="0" rtlCol="0">
            <a:spAutoFit/>
          </a:bodyPr>
          <a:lstStyle/>
          <a:p>
            <a:pPr marL="12700">
              <a:lnSpc>
                <a:spcPct val="100000"/>
              </a:lnSpc>
              <a:spcBef>
                <a:spcPts val="685"/>
              </a:spcBef>
              <a:buSzPct val="85294"/>
              <a:tabLst>
                <a:tab pos="354965" algn="l"/>
                <a:tab pos="355600" algn="l"/>
              </a:tabLst>
            </a:pPr>
            <a:r>
              <a:rPr lang="en-US" sz="1700" b="1" dirty="0">
                <a:latin typeface="Calibri"/>
                <a:cs typeface="Calibri"/>
              </a:rPr>
              <a:t>Junior Specialist Appointment and Reappointments</a:t>
            </a:r>
          </a:p>
          <a:p>
            <a:pPr marL="12700">
              <a:lnSpc>
                <a:spcPct val="100000"/>
              </a:lnSpc>
              <a:spcBef>
                <a:spcPts val="685"/>
              </a:spcBef>
              <a:buSzPct val="85294"/>
              <a:tabLst>
                <a:tab pos="354965" algn="l"/>
                <a:tab pos="355600" algn="l"/>
              </a:tabLst>
            </a:pPr>
            <a:r>
              <a:rPr lang="en-US" sz="1700" dirty="0">
                <a:latin typeface="Calibri"/>
                <a:cs typeface="Calibri"/>
              </a:rPr>
              <a:t>	1. Refer to appointment checklist on VP-AA’s website: </a:t>
            </a:r>
            <a:r>
              <a:rPr lang="en-US" sz="1600" dirty="0">
                <a:hlinkClick r:id="rId2"/>
              </a:rPr>
              <a:t>UC DAVIS: OFFICE OF THE PROVOST</a:t>
            </a:r>
            <a:endParaRPr lang="en-US" sz="1700" dirty="0">
              <a:latin typeface="Calibri"/>
              <a:cs typeface="Calibri"/>
            </a:endParaRPr>
          </a:p>
          <a:p>
            <a:pPr marL="12700">
              <a:lnSpc>
                <a:spcPct val="100000"/>
              </a:lnSpc>
              <a:spcBef>
                <a:spcPts val="685"/>
              </a:spcBef>
              <a:buSzPct val="85294"/>
              <a:tabLst>
                <a:tab pos="354965" algn="l"/>
                <a:tab pos="355600" algn="l"/>
              </a:tabLst>
            </a:pPr>
            <a:r>
              <a:rPr lang="en-US" sz="1700" dirty="0">
                <a:latin typeface="Calibri"/>
                <a:cs typeface="Calibri"/>
              </a:rPr>
              <a:t>	2. An approved search report or approved search waiver (under special circumstance) must be approved before</a:t>
            </a:r>
          </a:p>
          <a:p>
            <a:pPr marL="12700">
              <a:lnSpc>
                <a:spcPct val="100000"/>
              </a:lnSpc>
              <a:spcBef>
                <a:spcPts val="685"/>
              </a:spcBef>
              <a:buSzPct val="85294"/>
              <a:tabLst>
                <a:tab pos="354965" algn="l"/>
                <a:tab pos="355600" algn="l"/>
              </a:tabLst>
            </a:pPr>
            <a:r>
              <a:rPr lang="en-US" sz="1700" dirty="0">
                <a:latin typeface="Calibri"/>
                <a:cs typeface="Calibri"/>
              </a:rPr>
              <a:t>	proceeding with a hire.</a:t>
            </a:r>
          </a:p>
          <a:p>
            <a:pPr marL="12700">
              <a:lnSpc>
                <a:spcPct val="100000"/>
              </a:lnSpc>
              <a:spcBef>
                <a:spcPts val="685"/>
              </a:spcBef>
              <a:buSzPct val="85294"/>
              <a:tabLst>
                <a:tab pos="354965" algn="l"/>
                <a:tab pos="355600" algn="l"/>
              </a:tabLst>
            </a:pPr>
            <a:r>
              <a:rPr lang="en-US" sz="1700" dirty="0">
                <a:latin typeface="Calibri"/>
                <a:cs typeface="Calibri"/>
              </a:rPr>
              <a:t>	3. </a:t>
            </a:r>
            <a:r>
              <a:rPr lang="en-US" sz="1700" b="1" dirty="0">
                <a:latin typeface="Calibri"/>
                <a:cs typeface="Calibri"/>
              </a:rPr>
              <a:t>NEW</a:t>
            </a:r>
            <a:r>
              <a:rPr lang="en-US" sz="1700" dirty="0">
                <a:latin typeface="Calibri"/>
                <a:cs typeface="Calibri"/>
              </a:rPr>
              <a:t> – Please submit your AggieService case for onboarding when the appointment dossier is submitted in MIV.</a:t>
            </a:r>
          </a:p>
          <a:p>
            <a:pPr marL="12700">
              <a:lnSpc>
                <a:spcPct val="100000"/>
              </a:lnSpc>
              <a:spcBef>
                <a:spcPts val="685"/>
              </a:spcBef>
              <a:buSzPct val="85294"/>
              <a:tabLst>
                <a:tab pos="354965" algn="l"/>
                <a:tab pos="355600" algn="l"/>
              </a:tabLst>
            </a:pPr>
            <a:r>
              <a:rPr lang="en-US" sz="1700" dirty="0">
                <a:latin typeface="Calibri"/>
                <a:cs typeface="Calibri"/>
              </a:rPr>
              <a:t>	When establishing a start date, we strongly recommend selecting an effective date at least three weeks from date</a:t>
            </a:r>
          </a:p>
          <a:p>
            <a:pPr marL="12700">
              <a:lnSpc>
                <a:spcPct val="100000"/>
              </a:lnSpc>
              <a:spcBef>
                <a:spcPts val="685"/>
              </a:spcBef>
              <a:buSzPct val="85294"/>
              <a:tabLst>
                <a:tab pos="354965" algn="l"/>
                <a:tab pos="355600" algn="l"/>
              </a:tabLst>
            </a:pPr>
            <a:r>
              <a:rPr lang="en-US" sz="1700" dirty="0">
                <a:latin typeface="Calibri"/>
                <a:cs typeface="Calibri"/>
              </a:rPr>
              <a:t>       of appointment dossier submission. </a:t>
            </a:r>
          </a:p>
          <a:p>
            <a:pPr marL="12700">
              <a:lnSpc>
                <a:spcPct val="100000"/>
              </a:lnSpc>
              <a:spcBef>
                <a:spcPts val="685"/>
              </a:spcBef>
              <a:buSzPct val="85294"/>
              <a:tabLst>
                <a:tab pos="354965" algn="l"/>
                <a:tab pos="355600" algn="l"/>
              </a:tabLst>
            </a:pPr>
            <a:r>
              <a:rPr lang="en-US" sz="1700" dirty="0">
                <a:latin typeface="Calibri"/>
                <a:cs typeface="Calibri"/>
              </a:rPr>
              <a:t>	4. Employee may </a:t>
            </a:r>
            <a:r>
              <a:rPr lang="en-US" sz="1700" u="sng" dirty="0">
                <a:latin typeface="Calibri"/>
                <a:cs typeface="Calibri"/>
              </a:rPr>
              <a:t>not</a:t>
            </a:r>
            <a:r>
              <a:rPr lang="en-US" sz="1700" dirty="0">
                <a:latin typeface="Calibri"/>
                <a:cs typeface="Calibri"/>
              </a:rPr>
              <a:t> start work without an approved appointment and appointment letter. If a start date change </a:t>
            </a:r>
          </a:p>
          <a:p>
            <a:pPr marL="12700">
              <a:lnSpc>
                <a:spcPct val="100000"/>
              </a:lnSpc>
              <a:spcBef>
                <a:spcPts val="685"/>
              </a:spcBef>
              <a:buSzPct val="85294"/>
              <a:tabLst>
                <a:tab pos="354965" algn="l"/>
                <a:tab pos="355600" algn="l"/>
              </a:tabLst>
            </a:pPr>
            <a:r>
              <a:rPr lang="en-US" sz="1700" dirty="0">
                <a:latin typeface="Calibri"/>
                <a:cs typeface="Calibri"/>
              </a:rPr>
              <a:t>	is needed, please contact your non-faculty analyst. </a:t>
            </a:r>
          </a:p>
          <a:p>
            <a:pPr marL="12700">
              <a:lnSpc>
                <a:spcPct val="100000"/>
              </a:lnSpc>
              <a:spcBef>
                <a:spcPts val="685"/>
              </a:spcBef>
              <a:buSzPct val="85294"/>
              <a:tabLst>
                <a:tab pos="354965" algn="l"/>
                <a:tab pos="355600" algn="l"/>
              </a:tabLst>
            </a:pPr>
            <a:r>
              <a:rPr lang="en-US" sz="1700" b="1" dirty="0">
                <a:latin typeface="Calibri"/>
                <a:cs typeface="Calibri"/>
              </a:rPr>
              <a:t>Junior Specialist Reappointments</a:t>
            </a:r>
          </a:p>
          <a:p>
            <a:pPr marL="12700">
              <a:lnSpc>
                <a:spcPct val="100000"/>
              </a:lnSpc>
              <a:spcBef>
                <a:spcPts val="685"/>
              </a:spcBef>
              <a:buSzPct val="85294"/>
              <a:tabLst>
                <a:tab pos="354965" algn="l"/>
                <a:tab pos="355600" algn="l"/>
              </a:tabLst>
            </a:pPr>
            <a:r>
              <a:rPr lang="en-US" sz="1700" dirty="0">
                <a:latin typeface="Calibri"/>
                <a:cs typeface="Calibri"/>
              </a:rPr>
              <a:t>	1. </a:t>
            </a:r>
            <a:r>
              <a:rPr lang="en-US" sz="1700" b="1" dirty="0">
                <a:latin typeface="Calibri"/>
                <a:cs typeface="Calibri"/>
              </a:rPr>
              <a:t>NEW</a:t>
            </a:r>
            <a:r>
              <a:rPr lang="en-US" sz="1700" dirty="0">
                <a:latin typeface="Calibri"/>
                <a:cs typeface="Calibri"/>
              </a:rPr>
              <a:t> – Absent serious performance issues, a Junior Specialist reappointed for a second year in that title must be </a:t>
            </a:r>
          </a:p>
          <a:p>
            <a:pPr marL="12700">
              <a:lnSpc>
                <a:spcPct val="100000"/>
              </a:lnSpc>
              <a:spcBef>
                <a:spcPts val="685"/>
              </a:spcBef>
              <a:buSzPct val="85294"/>
              <a:tabLst>
                <a:tab pos="354965" algn="l"/>
                <a:tab pos="355600" algn="l"/>
              </a:tabLst>
            </a:pPr>
            <a:r>
              <a:rPr lang="en-US" sz="1700" dirty="0">
                <a:latin typeface="Calibri"/>
                <a:cs typeface="Calibri"/>
              </a:rPr>
              <a:t>	moved from salary step 1 to salary step 2. Justification to step 2 is no longer required. </a:t>
            </a:r>
          </a:p>
          <a:p>
            <a:pPr marL="12700">
              <a:lnSpc>
                <a:spcPct val="100000"/>
              </a:lnSpc>
              <a:spcBef>
                <a:spcPts val="685"/>
              </a:spcBef>
              <a:buSzPct val="85294"/>
              <a:tabLst>
                <a:tab pos="354965" algn="l"/>
                <a:tab pos="355600" algn="l"/>
              </a:tabLst>
            </a:pPr>
            <a:r>
              <a:rPr lang="en-US" sz="1700" dirty="0">
                <a:latin typeface="Calibri"/>
                <a:cs typeface="Calibri"/>
              </a:rPr>
              <a:t>	2. </a:t>
            </a:r>
            <a:r>
              <a:rPr lang="en-US" sz="1700" b="1" dirty="0">
                <a:latin typeface="Calibri"/>
                <a:cs typeface="Calibri"/>
              </a:rPr>
              <a:t>NEW</a:t>
            </a:r>
            <a:r>
              <a:rPr lang="en-US" sz="1700" dirty="0">
                <a:latin typeface="Calibri"/>
                <a:cs typeface="Calibri"/>
              </a:rPr>
              <a:t> – All reappointments (including 3</a:t>
            </a:r>
            <a:r>
              <a:rPr lang="en-US" sz="1700" baseline="30000" dirty="0">
                <a:latin typeface="Calibri"/>
                <a:cs typeface="Calibri"/>
              </a:rPr>
              <a:t>rd</a:t>
            </a:r>
            <a:r>
              <a:rPr lang="en-US" sz="1700" dirty="0">
                <a:latin typeface="Calibri"/>
                <a:cs typeface="Calibri"/>
              </a:rPr>
              <a:t> year by exception) must be submitted through MIV. </a:t>
            </a:r>
          </a:p>
          <a:p>
            <a:pPr marL="12700">
              <a:lnSpc>
                <a:spcPct val="100000"/>
              </a:lnSpc>
              <a:spcBef>
                <a:spcPts val="685"/>
              </a:spcBef>
              <a:buSzPct val="85294"/>
              <a:tabLst>
                <a:tab pos="354965" algn="l"/>
                <a:tab pos="355600" algn="l"/>
              </a:tabLst>
            </a:pPr>
            <a:r>
              <a:rPr lang="en-US" sz="1700" dirty="0">
                <a:latin typeface="Calibri"/>
                <a:cs typeface="Calibri"/>
              </a:rPr>
              <a:t>	3. Reappointment into 3</a:t>
            </a:r>
            <a:r>
              <a:rPr lang="en-US" sz="1700" baseline="30000" dirty="0">
                <a:latin typeface="Calibri"/>
                <a:cs typeface="Calibri"/>
              </a:rPr>
              <a:t>rd</a:t>
            </a:r>
            <a:r>
              <a:rPr lang="en-US" sz="1700" dirty="0">
                <a:latin typeface="Calibri"/>
                <a:cs typeface="Calibri"/>
              </a:rPr>
              <a:t> year by exception is rare and must have strong justification. </a:t>
            </a:r>
          </a:p>
        </p:txBody>
      </p:sp>
      <p:pic>
        <p:nvPicPr>
          <p:cNvPr id="9" name="Graphic 8" descr="Employee badge outline">
            <a:extLst>
              <a:ext uri="{FF2B5EF4-FFF2-40B4-BE49-F238E27FC236}">
                <a16:creationId xmlns:a16="http://schemas.microsoft.com/office/drawing/2014/main" id="{190DB75B-110A-AF75-65DB-BF6BBF2FDC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35" y="1948689"/>
            <a:ext cx="914400" cy="914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457200" y="34290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b="0" spc="-10" dirty="0">
                <a:latin typeface="Arial"/>
                <a:cs typeface="Arial"/>
              </a:rPr>
              <a:t>Postdoctoral Scholar Process and New Hire Reminders</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18</a:t>
            </a:fld>
            <a:endParaRPr sz="1100" dirty="0">
              <a:latin typeface="Arial"/>
              <a:cs typeface="Arial"/>
            </a:endParaRPr>
          </a:p>
        </p:txBody>
      </p:sp>
      <p:sp>
        <p:nvSpPr>
          <p:cNvPr id="6" name="object 6"/>
          <p:cNvSpPr txBox="1"/>
          <p:nvPr/>
        </p:nvSpPr>
        <p:spPr>
          <a:xfrm>
            <a:off x="762002" y="1297728"/>
            <a:ext cx="10896588" cy="4917372"/>
          </a:xfrm>
          <a:prstGeom prst="rect">
            <a:avLst/>
          </a:prstGeom>
        </p:spPr>
        <p:txBody>
          <a:bodyPr vert="horz" wrap="square" lIns="0" tIns="86995" rIns="0" bIns="0" rtlCol="0">
            <a:spAutoFit/>
          </a:bodyPr>
          <a:lstStyle/>
          <a:p>
            <a:pPr marL="12700">
              <a:lnSpc>
                <a:spcPct val="100000"/>
              </a:lnSpc>
              <a:spcBef>
                <a:spcPts val="685"/>
              </a:spcBef>
              <a:buSzPct val="85294"/>
              <a:tabLst>
                <a:tab pos="354965" algn="l"/>
                <a:tab pos="355600" algn="l"/>
              </a:tabLst>
            </a:pPr>
            <a:r>
              <a:rPr lang="en-US" sz="1700" b="1" dirty="0">
                <a:latin typeface="Calibri"/>
                <a:cs typeface="Calibri"/>
              </a:rPr>
              <a:t>Postdoctoral Scholar Process and Reminders</a:t>
            </a:r>
          </a:p>
          <a:p>
            <a:pPr marL="12700">
              <a:lnSpc>
                <a:spcPct val="100000"/>
              </a:lnSpc>
              <a:spcBef>
                <a:spcPts val="685"/>
              </a:spcBef>
              <a:buSzPct val="85294"/>
              <a:tabLst>
                <a:tab pos="354965" algn="l"/>
                <a:tab pos="355600" algn="l"/>
              </a:tabLst>
            </a:pPr>
            <a:r>
              <a:rPr lang="en-US" sz="1700" dirty="0">
                <a:latin typeface="Calibri"/>
                <a:cs typeface="Calibri"/>
              </a:rPr>
              <a:t>	1. AggieService cases for onboarding and reappointment must include the following documents uploaded to the</a:t>
            </a:r>
          </a:p>
          <a:p>
            <a:pPr marL="12700">
              <a:lnSpc>
                <a:spcPct val="100000"/>
              </a:lnSpc>
              <a:spcBef>
                <a:spcPts val="685"/>
              </a:spcBef>
              <a:buSzPct val="85294"/>
              <a:tabLst>
                <a:tab pos="354965" algn="l"/>
                <a:tab pos="355600" algn="l"/>
              </a:tabLst>
            </a:pPr>
            <a:r>
              <a:rPr lang="en-US" sz="1700" dirty="0">
                <a:latin typeface="Calibri"/>
                <a:cs typeface="Calibri"/>
              </a:rPr>
              <a:t>	case: a) Approved appointment letter with signatures, b) Graduate Studies case with approval, c) PEP if </a:t>
            </a:r>
          </a:p>
          <a:p>
            <a:pPr marL="12700">
              <a:lnSpc>
                <a:spcPct val="100000"/>
              </a:lnSpc>
              <a:spcBef>
                <a:spcPts val="685"/>
              </a:spcBef>
              <a:buSzPct val="85294"/>
              <a:tabLst>
                <a:tab pos="354965" algn="l"/>
                <a:tab pos="355600" algn="l"/>
              </a:tabLst>
            </a:pPr>
            <a:r>
              <a:rPr lang="en-US" sz="1700" dirty="0">
                <a:latin typeface="Calibri"/>
                <a:cs typeface="Calibri"/>
              </a:rPr>
              <a:t>	applicable. </a:t>
            </a:r>
          </a:p>
          <a:p>
            <a:pPr marL="12700">
              <a:lnSpc>
                <a:spcPct val="100000"/>
              </a:lnSpc>
              <a:spcBef>
                <a:spcPts val="685"/>
              </a:spcBef>
              <a:buSzPct val="85294"/>
              <a:tabLst>
                <a:tab pos="354965" algn="l"/>
                <a:tab pos="355600" algn="l"/>
              </a:tabLst>
            </a:pPr>
            <a:r>
              <a:rPr lang="en-US" sz="1700" dirty="0">
                <a:latin typeface="Calibri"/>
                <a:cs typeface="Calibri"/>
              </a:rPr>
              <a:t>	2. For Postdocs in their 6</a:t>
            </a:r>
            <a:r>
              <a:rPr lang="en-US" sz="1700" baseline="30000" dirty="0">
                <a:latin typeface="Calibri"/>
                <a:cs typeface="Calibri"/>
              </a:rPr>
              <a:t>th</a:t>
            </a:r>
            <a:r>
              <a:rPr lang="en-US" sz="1700" dirty="0">
                <a:latin typeface="Calibri"/>
                <a:cs typeface="Calibri"/>
              </a:rPr>
              <a:t> year by exception, please start planning early for appointment after their postdoc</a:t>
            </a:r>
          </a:p>
          <a:p>
            <a:pPr marL="12700">
              <a:lnSpc>
                <a:spcPct val="100000"/>
              </a:lnSpc>
              <a:spcBef>
                <a:spcPts val="685"/>
              </a:spcBef>
              <a:buSzPct val="85294"/>
              <a:tabLst>
                <a:tab pos="354965" algn="l"/>
                <a:tab pos="355600" algn="l"/>
              </a:tabLst>
            </a:pPr>
            <a:r>
              <a:rPr lang="en-US" sz="1700" dirty="0">
                <a:latin typeface="Calibri"/>
                <a:cs typeface="Calibri"/>
              </a:rPr>
              <a:t>	ends. Delay in planning may result in a break in service from University employment. </a:t>
            </a:r>
          </a:p>
          <a:p>
            <a:pPr marL="12700">
              <a:lnSpc>
                <a:spcPct val="100000"/>
              </a:lnSpc>
              <a:spcBef>
                <a:spcPts val="685"/>
              </a:spcBef>
              <a:buSzPct val="85294"/>
              <a:tabLst>
                <a:tab pos="354965" algn="l"/>
                <a:tab pos="355600" algn="l"/>
              </a:tabLst>
            </a:pPr>
            <a:r>
              <a:rPr lang="en-US" sz="1700" b="1" dirty="0">
                <a:latin typeface="Calibri"/>
                <a:cs typeface="Calibri"/>
              </a:rPr>
              <a:t>New Hire Reminders and Updates </a:t>
            </a:r>
          </a:p>
          <a:p>
            <a:pPr marL="12700">
              <a:lnSpc>
                <a:spcPct val="100000"/>
              </a:lnSpc>
              <a:spcBef>
                <a:spcPts val="685"/>
              </a:spcBef>
              <a:buSzPct val="85294"/>
              <a:tabLst>
                <a:tab pos="354965" algn="l"/>
                <a:tab pos="355600" algn="l"/>
              </a:tabLst>
            </a:pPr>
            <a:r>
              <a:rPr lang="en-US" sz="1700" dirty="0">
                <a:latin typeface="Calibri"/>
                <a:cs typeface="Calibri"/>
              </a:rPr>
              <a:t>	1. Background check / Tracker requests must be emailed to </a:t>
            </a:r>
            <a:r>
              <a:rPr lang="en-US" sz="1700" dirty="0">
                <a:latin typeface="Calibri"/>
                <a:cs typeface="Calibri"/>
                <a:hlinkClick r:id="rId2"/>
              </a:rPr>
              <a:t>HS-SOMAPTeam@ucdavis.edu</a:t>
            </a:r>
            <a:r>
              <a:rPr lang="en-US" sz="1700" dirty="0">
                <a:latin typeface="Calibri"/>
                <a:cs typeface="Calibri"/>
              </a:rPr>
              <a:t> with cc to your AP </a:t>
            </a:r>
          </a:p>
          <a:p>
            <a:pPr marL="12700">
              <a:lnSpc>
                <a:spcPct val="100000"/>
              </a:lnSpc>
              <a:spcBef>
                <a:spcPts val="685"/>
              </a:spcBef>
              <a:buSzPct val="85294"/>
              <a:tabLst>
                <a:tab pos="354965" algn="l"/>
                <a:tab pos="355600" algn="l"/>
              </a:tabLst>
            </a:pPr>
            <a:r>
              <a:rPr lang="en-US" sz="1700" dirty="0">
                <a:latin typeface="Calibri"/>
                <a:cs typeface="Calibri"/>
              </a:rPr>
              <a:t>	analyst. Background check form must be completed in full and start date should be included. </a:t>
            </a:r>
          </a:p>
          <a:p>
            <a:pPr marL="12700">
              <a:lnSpc>
                <a:spcPct val="100000"/>
              </a:lnSpc>
              <a:spcBef>
                <a:spcPts val="685"/>
              </a:spcBef>
              <a:buSzPct val="85294"/>
              <a:tabLst>
                <a:tab pos="354965" algn="l"/>
                <a:tab pos="355600" algn="l"/>
              </a:tabLst>
            </a:pPr>
            <a:r>
              <a:rPr lang="en-US" sz="1700" dirty="0">
                <a:latin typeface="Calibri"/>
                <a:cs typeface="Calibri"/>
              </a:rPr>
              <a:t>	2. Background check must be cleared, and I-9 must be initiated prior to start date. Section 1 of the I-9 must be </a:t>
            </a:r>
          </a:p>
          <a:p>
            <a:pPr marL="12700">
              <a:lnSpc>
                <a:spcPct val="100000"/>
              </a:lnSpc>
              <a:spcBef>
                <a:spcPts val="685"/>
              </a:spcBef>
              <a:buSzPct val="85294"/>
              <a:tabLst>
                <a:tab pos="354965" algn="l"/>
                <a:tab pos="355600" algn="l"/>
              </a:tabLst>
            </a:pPr>
            <a:r>
              <a:rPr lang="en-US" sz="1700" dirty="0">
                <a:latin typeface="Calibri"/>
                <a:cs typeface="Calibri"/>
              </a:rPr>
              <a:t>	completed no later than employee’s start date. Delay in Section 1 completion will result in delay of start date. </a:t>
            </a:r>
          </a:p>
          <a:p>
            <a:pPr marL="12700">
              <a:lnSpc>
                <a:spcPct val="100000"/>
              </a:lnSpc>
              <a:spcBef>
                <a:spcPts val="685"/>
              </a:spcBef>
              <a:buSzPct val="85294"/>
              <a:tabLst>
                <a:tab pos="354965" algn="l"/>
                <a:tab pos="355600" algn="l"/>
              </a:tabLst>
            </a:pPr>
            <a:r>
              <a:rPr lang="en-US" sz="1700" dirty="0">
                <a:latin typeface="Calibri"/>
                <a:cs typeface="Calibri"/>
              </a:rPr>
              <a:t>	3. All appointment approvals and appointment letters must be completed prior to start date. </a:t>
            </a:r>
          </a:p>
          <a:p>
            <a:pPr marL="12700">
              <a:lnSpc>
                <a:spcPct val="100000"/>
              </a:lnSpc>
              <a:spcBef>
                <a:spcPts val="685"/>
              </a:spcBef>
              <a:buSzPct val="85294"/>
              <a:tabLst>
                <a:tab pos="354965" algn="l"/>
                <a:tab pos="355600" algn="l"/>
              </a:tabLst>
            </a:pPr>
            <a:r>
              <a:rPr lang="en-US" sz="1700" dirty="0">
                <a:latin typeface="Calibri"/>
                <a:cs typeface="Calibri"/>
              </a:rPr>
              <a:t>	4. </a:t>
            </a:r>
            <a:r>
              <a:rPr lang="en-US" sz="1700" b="1" dirty="0">
                <a:latin typeface="Calibri"/>
                <a:cs typeface="Calibri"/>
              </a:rPr>
              <a:t>NEW</a:t>
            </a:r>
            <a:r>
              <a:rPr lang="en-US" sz="1700" dirty="0">
                <a:latin typeface="Calibri"/>
                <a:cs typeface="Calibri"/>
              </a:rPr>
              <a:t> - Onboarding cases should include the Reports To PCN in the </a:t>
            </a:r>
            <a:r>
              <a:rPr lang="en-US" sz="1700" i="1" dirty="0">
                <a:latin typeface="Calibri"/>
                <a:cs typeface="Calibri"/>
              </a:rPr>
              <a:t>Anything else you’d like us to know  </a:t>
            </a:r>
          </a:p>
          <a:p>
            <a:pPr marL="12700">
              <a:lnSpc>
                <a:spcPct val="100000"/>
              </a:lnSpc>
              <a:spcBef>
                <a:spcPts val="685"/>
              </a:spcBef>
              <a:buSzPct val="85294"/>
              <a:tabLst>
                <a:tab pos="354965" algn="l"/>
                <a:tab pos="355600" algn="l"/>
              </a:tabLst>
            </a:pPr>
            <a:r>
              <a:rPr lang="en-US" sz="1700" dirty="0">
                <a:latin typeface="Calibri"/>
                <a:cs typeface="Calibri"/>
              </a:rPr>
              <a:t>       comments field. </a:t>
            </a:r>
          </a:p>
        </p:txBody>
      </p:sp>
      <p:pic>
        <p:nvPicPr>
          <p:cNvPr id="9" name="Graphic 8" descr="Office worker female with solid fill">
            <a:extLst>
              <a:ext uri="{FF2B5EF4-FFF2-40B4-BE49-F238E27FC236}">
                <a16:creationId xmlns:a16="http://schemas.microsoft.com/office/drawing/2014/main" id="{5BCCB31B-3D32-333B-E602-D4F4BDF747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291589"/>
            <a:ext cx="914400" cy="914400"/>
          </a:xfrm>
          <a:prstGeom prst="rect">
            <a:avLst/>
          </a:prstGeom>
        </p:spPr>
      </p:pic>
    </p:spTree>
    <p:extLst>
      <p:ext uri="{BB962C8B-B14F-4D97-AF65-F5344CB8AC3E}">
        <p14:creationId xmlns:p14="http://schemas.microsoft.com/office/powerpoint/2010/main" val="433394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283188"/>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r>
              <a:rPr lang="en-US" dirty="0"/>
              <a:t>a</a:t>
            </a:r>
            <a:endParaRPr dirty="0"/>
          </a:p>
        </p:txBody>
      </p:sp>
      <p:sp>
        <p:nvSpPr>
          <p:cNvPr id="4" name="object 4"/>
          <p:cNvSpPr/>
          <p:nvPr/>
        </p:nvSpPr>
        <p:spPr>
          <a:xfrm>
            <a:off x="533400" y="35814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873957"/>
          </a:xfrm>
          <a:prstGeom prst="rect">
            <a:avLst/>
          </a:prstGeom>
        </p:spPr>
        <p:txBody>
          <a:bodyPr vert="horz" wrap="square" lIns="0" tIns="12065" rIns="0" bIns="0" rtlCol="0">
            <a:spAutoFit/>
          </a:bodyPr>
          <a:lstStyle/>
          <a:p>
            <a:pPr marL="12700">
              <a:lnSpc>
                <a:spcPct val="100000"/>
              </a:lnSpc>
              <a:spcBef>
                <a:spcPts val="95"/>
              </a:spcBef>
            </a:pPr>
            <a:r>
              <a:rPr lang="en-US" sz="2800" dirty="0">
                <a:latin typeface="Arial"/>
                <a:cs typeface="Arial"/>
              </a:rPr>
              <a:t>NEW TOL Submission Process</a:t>
            </a:r>
            <a:br>
              <a:rPr lang="en-US" sz="2800" dirty="0">
                <a:latin typeface="Arial"/>
                <a:cs typeface="Arial"/>
              </a:rPr>
            </a:b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19</a:t>
            </a:fld>
            <a:endParaRPr sz="1100" dirty="0">
              <a:latin typeface="Arial"/>
              <a:cs typeface="Arial"/>
            </a:endParaRPr>
          </a:p>
        </p:txBody>
      </p:sp>
      <p:sp>
        <p:nvSpPr>
          <p:cNvPr id="6" name="object 6"/>
          <p:cNvSpPr txBox="1"/>
          <p:nvPr/>
        </p:nvSpPr>
        <p:spPr>
          <a:xfrm>
            <a:off x="1278365" y="1450333"/>
            <a:ext cx="9505315" cy="2760371"/>
          </a:xfrm>
          <a:prstGeom prst="rect">
            <a:avLst/>
          </a:prstGeom>
        </p:spPr>
        <p:txBody>
          <a:bodyPr vert="horz" wrap="square" lIns="0" tIns="86995" rIns="0" bIns="0" rtlCol="0">
            <a:spAutoFit/>
          </a:bodyPr>
          <a:lstStyle/>
          <a:p>
            <a:r>
              <a:rPr lang="en-US" sz="1600" dirty="0"/>
              <a:t>1. </a:t>
            </a:r>
            <a:r>
              <a:rPr lang="en-US" sz="1600" b="1" dirty="0"/>
              <a:t>Open link to TOL Submission form </a:t>
            </a:r>
            <a:r>
              <a:rPr lang="en-US" sz="1600" dirty="0"/>
              <a:t>”Submit Tentative Offer Letters for Approval” on SOM AP website under the Recruitment Section. You will be directed to enter a password. The password is “aphealth” in all lowercase. </a:t>
            </a:r>
          </a:p>
          <a:p>
            <a:pPr lvl="0"/>
            <a:endParaRPr lang="en-US" sz="1600" dirty="0"/>
          </a:p>
          <a:p>
            <a:pPr lvl="0"/>
            <a:r>
              <a:rPr lang="en-US" sz="1600" dirty="0"/>
              <a:t>2. Enter </a:t>
            </a:r>
            <a:r>
              <a:rPr lang="en-US" sz="1600" b="1" dirty="0"/>
              <a:t>“Today’s Date”</a:t>
            </a:r>
            <a:r>
              <a:rPr lang="en-US" sz="1600" dirty="0"/>
              <a:t> by clicking in the box and selecting the date you are submitting the TOL.</a:t>
            </a:r>
          </a:p>
          <a:p>
            <a:pPr lvl="0"/>
            <a:endParaRPr lang="en-US" sz="1600" dirty="0"/>
          </a:p>
          <a:p>
            <a:pPr lvl="0"/>
            <a:r>
              <a:rPr lang="en-US" sz="1600" dirty="0"/>
              <a:t>3. Select the </a:t>
            </a:r>
            <a:r>
              <a:rPr lang="en-US" sz="1600" b="1" dirty="0"/>
              <a:t>“Fiscal Year (FY)”</a:t>
            </a:r>
            <a:r>
              <a:rPr lang="en-US" sz="1600" dirty="0"/>
              <a:t> using the drop-down menu. You will select the current fiscal year 2022-23.  </a:t>
            </a:r>
          </a:p>
          <a:p>
            <a:pPr lvl="0"/>
            <a:endParaRPr lang="en-US" sz="1600" dirty="0"/>
          </a:p>
          <a:p>
            <a:pPr lvl="0"/>
            <a:r>
              <a:rPr lang="en-US" sz="1600" dirty="0"/>
              <a:t>4. All fields with </a:t>
            </a:r>
            <a:r>
              <a:rPr lang="en-US" sz="1600" b="1" u="sng" dirty="0"/>
              <a:t>asterisk</a:t>
            </a:r>
            <a:r>
              <a:rPr lang="en-US" sz="1600" dirty="0"/>
              <a:t> are required and must be filled out.</a:t>
            </a:r>
          </a:p>
          <a:p>
            <a:pPr marL="355600" indent="-342900">
              <a:lnSpc>
                <a:spcPct val="100000"/>
              </a:lnSpc>
              <a:spcBef>
                <a:spcPts val="685"/>
              </a:spcBef>
              <a:buSzPct val="85294"/>
              <a:buFont typeface="Wingdings"/>
              <a:buChar char=""/>
              <a:tabLst>
                <a:tab pos="354965" algn="l"/>
                <a:tab pos="355600" algn="l"/>
              </a:tabLst>
            </a:pPr>
            <a:endParaRPr lang="en-US" sz="1700" dirty="0">
              <a:latin typeface="Calibri"/>
              <a:cs typeface="Calibri"/>
            </a:endParaRPr>
          </a:p>
          <a:p>
            <a:pPr marL="355600" indent="-342900">
              <a:lnSpc>
                <a:spcPct val="100000"/>
              </a:lnSpc>
              <a:spcBef>
                <a:spcPts val="685"/>
              </a:spcBef>
              <a:buSzPct val="85294"/>
              <a:buFont typeface="Wingdings"/>
              <a:buChar char=""/>
              <a:tabLst>
                <a:tab pos="354965" algn="l"/>
                <a:tab pos="355600" algn="l"/>
              </a:tabLst>
            </a:pPr>
            <a:endParaRPr lang="en-US" sz="1700" dirty="0">
              <a:latin typeface="Calibri"/>
              <a:cs typeface="Calibri"/>
            </a:endParaRPr>
          </a:p>
        </p:txBody>
      </p:sp>
      <p:pic>
        <p:nvPicPr>
          <p:cNvPr id="9" name="Picture 8">
            <a:extLst>
              <a:ext uri="{FF2B5EF4-FFF2-40B4-BE49-F238E27FC236}">
                <a16:creationId xmlns:a16="http://schemas.microsoft.com/office/drawing/2014/main" id="{CF321185-40F6-1EC4-B82A-A614DC690E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466098"/>
            <a:ext cx="4840385" cy="2636101"/>
          </a:xfrm>
          <a:prstGeom prst="rect">
            <a:avLst/>
          </a:prstGeom>
        </p:spPr>
      </p:pic>
      <p:pic>
        <p:nvPicPr>
          <p:cNvPr id="8" name="Picture 7">
            <a:extLst>
              <a:ext uri="{FF2B5EF4-FFF2-40B4-BE49-F238E27FC236}">
                <a16:creationId xmlns:a16="http://schemas.microsoft.com/office/drawing/2014/main" id="{EC3FE0E0-4568-EA93-524A-2B44BD0A1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988164"/>
            <a:ext cx="3733799" cy="2063962"/>
          </a:xfrm>
          <a:prstGeom prst="rect">
            <a:avLst/>
          </a:prstGeom>
        </p:spPr>
      </p:pic>
      <p:pic>
        <p:nvPicPr>
          <p:cNvPr id="12" name="Graphic 11" descr="Share outline">
            <a:extLst>
              <a:ext uri="{FF2B5EF4-FFF2-40B4-BE49-F238E27FC236}">
                <a16:creationId xmlns:a16="http://schemas.microsoft.com/office/drawing/2014/main" id="{8282A99C-22EB-5739-1744-B49B3AC37A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2508728"/>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914400" y="22225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474970" y="384947"/>
            <a:ext cx="6297429" cy="443070"/>
          </a:xfrm>
          <a:prstGeom prst="rect">
            <a:avLst/>
          </a:prstGeom>
        </p:spPr>
        <p:txBody>
          <a:bodyPr vert="horz" wrap="square" lIns="0" tIns="12065" rIns="0" bIns="0" rtlCol="0">
            <a:spAutoFit/>
          </a:bodyPr>
          <a:lstStyle/>
          <a:p>
            <a:pPr marL="12700">
              <a:lnSpc>
                <a:spcPct val="100000"/>
              </a:lnSpc>
              <a:spcBef>
                <a:spcPts val="95"/>
              </a:spcBef>
            </a:pPr>
            <a:r>
              <a:rPr lang="en-US" sz="2800" dirty="0">
                <a:latin typeface="Arial"/>
                <a:cs typeface="Arial"/>
              </a:rPr>
              <a:t>Agenda</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2</a:t>
            </a:fld>
            <a:endParaRPr sz="1100" dirty="0">
              <a:latin typeface="Arial"/>
              <a:cs typeface="Arial"/>
            </a:endParaRPr>
          </a:p>
        </p:txBody>
      </p:sp>
      <p:sp>
        <p:nvSpPr>
          <p:cNvPr id="6" name="object 6"/>
          <p:cNvSpPr txBox="1"/>
          <p:nvPr/>
        </p:nvSpPr>
        <p:spPr>
          <a:xfrm>
            <a:off x="1489766" y="1466469"/>
            <a:ext cx="9795510" cy="4474045"/>
          </a:xfrm>
          <a:prstGeom prst="rect">
            <a:avLst/>
          </a:prstGeom>
        </p:spPr>
        <p:txBody>
          <a:bodyPr vert="horz" wrap="square" lIns="0" tIns="55880" rIns="0" bIns="0" rtlCol="0">
            <a:spAutoFit/>
          </a:bodyPr>
          <a:lstStyle/>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Annual Call 22/23</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Academic Personnel –packet preparation</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Peer Review of Teaching</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Extramural Letters</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MIV Updates &amp; User Guide</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Teaching Evaluations</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Deadlines &amp; Extensions</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Process for submitting Junior Specialist appointments and reappointments</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Junior Specialist 3rd year reappointment by exception</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Process for submitting Postdoc appointment and reappointments</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Postdoc 6th year reappointment by exception and transition plan</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Background check and Tracker reminder</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TOL Submission Process</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Pre-Hire Process</a:t>
            </a:r>
          </a:p>
          <a:p>
            <a:pPr marL="355600" marR="419734" indent="-342900">
              <a:lnSpc>
                <a:spcPct val="80000"/>
              </a:lnSpc>
              <a:spcBef>
                <a:spcPts val="440"/>
              </a:spcBef>
              <a:buSzPct val="82142"/>
              <a:buFont typeface="Wingdings"/>
              <a:buChar char=""/>
              <a:tabLst>
                <a:tab pos="354965" algn="l"/>
                <a:tab pos="355600" algn="l"/>
              </a:tabLst>
            </a:pPr>
            <a:r>
              <a:rPr lang="en-US" sz="2000" dirty="0">
                <a:latin typeface="Calibri"/>
                <a:cs typeface="Calibri"/>
              </a:rPr>
              <a:t>Faculty &amp; Professional Development Overview and current course offerings</a:t>
            </a:r>
          </a:p>
        </p:txBody>
      </p:sp>
      <p:pic>
        <p:nvPicPr>
          <p:cNvPr id="9" name="Graphic 8" descr="Clipboard Checked outline">
            <a:extLst>
              <a:ext uri="{FF2B5EF4-FFF2-40B4-BE49-F238E27FC236}">
                <a16:creationId xmlns:a16="http://schemas.microsoft.com/office/drawing/2014/main" id="{4734C3F1-F8D1-1906-B8C5-CC182F30F9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219200"/>
            <a:ext cx="914400" cy="914400"/>
          </a:xfrm>
          <a:prstGeom prst="rect">
            <a:avLst/>
          </a:prstGeom>
        </p:spPr>
      </p:pic>
    </p:spTree>
    <p:extLst>
      <p:ext uri="{BB962C8B-B14F-4D97-AF65-F5344CB8AC3E}">
        <p14:creationId xmlns:p14="http://schemas.microsoft.com/office/powerpoint/2010/main" val="4289134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6178474"/>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379" y="297794"/>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457200" y="34290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dirty="0">
                <a:latin typeface="Arial"/>
                <a:cs typeface="Arial"/>
              </a:rPr>
              <a:t>NEW TOL Submission Process</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20</a:t>
            </a:fld>
            <a:endParaRPr sz="1100" dirty="0">
              <a:latin typeface="Arial"/>
              <a:cs typeface="Arial"/>
            </a:endParaRPr>
          </a:p>
        </p:txBody>
      </p:sp>
      <p:sp>
        <p:nvSpPr>
          <p:cNvPr id="6" name="object 6"/>
          <p:cNvSpPr txBox="1"/>
          <p:nvPr/>
        </p:nvSpPr>
        <p:spPr>
          <a:xfrm>
            <a:off x="990600" y="1474608"/>
            <a:ext cx="9513435" cy="2709075"/>
          </a:xfrm>
          <a:prstGeom prst="rect">
            <a:avLst/>
          </a:prstGeom>
        </p:spPr>
        <p:txBody>
          <a:bodyPr vert="horz" wrap="square" lIns="0" tIns="86995" rIns="0" bIns="0" rtlCol="0">
            <a:spAutoFit/>
          </a:bodyPr>
          <a:lstStyle/>
          <a:p>
            <a:pPr marL="12700">
              <a:spcBef>
                <a:spcPts val="685"/>
              </a:spcBef>
              <a:buSzPct val="85294"/>
              <a:tabLst>
                <a:tab pos="354965" algn="l"/>
                <a:tab pos="355600" algn="l"/>
              </a:tabLst>
            </a:pPr>
            <a:r>
              <a:rPr lang="en-US" sz="1600" dirty="0"/>
              <a:t>5. Enter </a:t>
            </a:r>
            <a:r>
              <a:rPr lang="en-US" sz="1600" b="1" dirty="0"/>
              <a:t>“Requester Name ”</a:t>
            </a:r>
            <a:r>
              <a:rPr lang="en-US" sz="1600" dirty="0"/>
              <a:t> by clicking in the box and entering your name (First and Last Name). </a:t>
            </a:r>
            <a:r>
              <a:rPr lang="en-US" sz="1600" i="1" dirty="0"/>
              <a:t>Do not enter your nickname please. We should be able to use your full name to find your email address in the UCD directory if necessary. </a:t>
            </a:r>
          </a:p>
          <a:p>
            <a:pPr marL="12700">
              <a:spcBef>
                <a:spcPts val="685"/>
              </a:spcBef>
              <a:buSzPct val="85294"/>
              <a:tabLst>
                <a:tab pos="354965" algn="l"/>
                <a:tab pos="355600" algn="l"/>
              </a:tabLst>
            </a:pPr>
            <a:r>
              <a:rPr lang="en-US" sz="1600" dirty="0"/>
              <a:t>6</a:t>
            </a:r>
            <a:r>
              <a:rPr lang="en-US" sz="1600" i="1" dirty="0"/>
              <a:t>. </a:t>
            </a:r>
            <a:r>
              <a:rPr lang="en-US" sz="1600" dirty="0"/>
              <a:t>Enter </a:t>
            </a:r>
            <a:r>
              <a:rPr lang="en-US" sz="1600" b="1" dirty="0"/>
              <a:t>“Candidate’s First Name ”</a:t>
            </a:r>
            <a:r>
              <a:rPr lang="en-US" sz="1600" dirty="0"/>
              <a:t> by clicking in the box and entering the final candidate’s first name as shown in the TOL and Curriculum Vitae (CV). </a:t>
            </a:r>
          </a:p>
          <a:p>
            <a:pPr marL="12700">
              <a:spcBef>
                <a:spcPts val="685"/>
              </a:spcBef>
              <a:buSzPct val="85294"/>
              <a:tabLst>
                <a:tab pos="354965" algn="l"/>
                <a:tab pos="355600" algn="l"/>
              </a:tabLst>
            </a:pPr>
            <a:r>
              <a:rPr lang="en-US" sz="1600" dirty="0"/>
              <a:t>7. Enter </a:t>
            </a:r>
            <a:r>
              <a:rPr lang="en-US" sz="1600" b="1" dirty="0"/>
              <a:t>“Candidate’s Last Name ”</a:t>
            </a:r>
            <a:r>
              <a:rPr lang="en-US" sz="1600" dirty="0"/>
              <a:t> by clicking in the box and entering the final candidate’s last name as shown in the TOL and CV. </a:t>
            </a:r>
          </a:p>
          <a:p>
            <a:pPr marL="355600" indent="-342900">
              <a:spcBef>
                <a:spcPts val="685"/>
              </a:spcBef>
              <a:buSzPct val="85294"/>
              <a:buFont typeface="Wingdings"/>
              <a:buChar char=""/>
              <a:tabLst>
                <a:tab pos="354965" algn="l"/>
                <a:tab pos="355600" algn="l"/>
              </a:tabLst>
            </a:pPr>
            <a:endParaRPr lang="en-US" dirty="0"/>
          </a:p>
          <a:p>
            <a:pPr marL="355600" indent="-342900">
              <a:lnSpc>
                <a:spcPct val="100000"/>
              </a:lnSpc>
              <a:spcBef>
                <a:spcPts val="685"/>
              </a:spcBef>
              <a:buSzPct val="85294"/>
              <a:buFont typeface="Wingdings"/>
              <a:buChar char=""/>
              <a:tabLst>
                <a:tab pos="354965" algn="l"/>
                <a:tab pos="355600" algn="l"/>
              </a:tabLst>
            </a:pPr>
            <a:endParaRPr lang="en-US" sz="1700" dirty="0">
              <a:latin typeface="Calibri"/>
              <a:cs typeface="Calibri"/>
            </a:endParaRPr>
          </a:p>
        </p:txBody>
      </p:sp>
      <p:pic>
        <p:nvPicPr>
          <p:cNvPr id="9" name="Picture 8">
            <a:extLst>
              <a:ext uri="{FF2B5EF4-FFF2-40B4-BE49-F238E27FC236}">
                <a16:creationId xmlns:a16="http://schemas.microsoft.com/office/drawing/2014/main" id="{A2DCBDD3-6F74-0587-7560-122A057682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6"/>
          <a:stretch/>
        </p:blipFill>
        <p:spPr>
          <a:xfrm>
            <a:off x="3810000" y="3240436"/>
            <a:ext cx="4820852" cy="2950103"/>
          </a:xfrm>
          <a:prstGeom prst="rect">
            <a:avLst/>
          </a:prstGeom>
        </p:spPr>
      </p:pic>
    </p:spTree>
    <p:extLst>
      <p:ext uri="{BB962C8B-B14F-4D97-AF65-F5344CB8AC3E}">
        <p14:creationId xmlns:p14="http://schemas.microsoft.com/office/powerpoint/2010/main" val="396626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154005"/>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838200" y="1450333"/>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dirty="0">
                <a:latin typeface="Arial"/>
                <a:cs typeface="Arial"/>
              </a:rPr>
              <a:t>NEW TOL Submission Process</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21</a:t>
            </a:fld>
            <a:endParaRPr sz="1100" dirty="0">
              <a:latin typeface="Arial"/>
              <a:cs typeface="Arial"/>
            </a:endParaRPr>
          </a:p>
        </p:txBody>
      </p:sp>
      <p:sp>
        <p:nvSpPr>
          <p:cNvPr id="6" name="object 6"/>
          <p:cNvSpPr txBox="1"/>
          <p:nvPr/>
        </p:nvSpPr>
        <p:spPr>
          <a:xfrm>
            <a:off x="1245708" y="1197851"/>
            <a:ext cx="9505315" cy="916276"/>
          </a:xfrm>
          <a:prstGeom prst="rect">
            <a:avLst/>
          </a:prstGeom>
        </p:spPr>
        <p:txBody>
          <a:bodyPr vert="horz" wrap="square" lIns="0" tIns="86995" rIns="0" bIns="0" rtlCol="0">
            <a:spAutoFit/>
          </a:bodyPr>
          <a:lstStyle/>
          <a:p>
            <a:pPr marL="12700" lvl="0">
              <a:spcBef>
                <a:spcPts val="685"/>
              </a:spcBef>
              <a:buSzPct val="85294"/>
              <a:tabLst>
                <a:tab pos="354965" algn="l"/>
                <a:tab pos="355600" algn="l"/>
              </a:tabLst>
            </a:pPr>
            <a:r>
              <a:rPr lang="en-US" sz="1600" dirty="0"/>
              <a:t>8. Select the </a:t>
            </a:r>
            <a:r>
              <a:rPr lang="en-US" sz="1600" b="1" dirty="0"/>
              <a:t>“Department Name ”</a:t>
            </a:r>
            <a:r>
              <a:rPr lang="en-US" sz="1600" dirty="0"/>
              <a:t> using the drop-down menu. </a:t>
            </a:r>
            <a:endParaRPr lang="en-US" sz="1600" i="1" dirty="0"/>
          </a:p>
          <a:p>
            <a:pPr marL="12700" lvl="0">
              <a:spcBef>
                <a:spcPts val="685"/>
              </a:spcBef>
              <a:buSzPct val="85294"/>
              <a:tabLst>
                <a:tab pos="354965" algn="l"/>
                <a:tab pos="355600" algn="l"/>
              </a:tabLst>
            </a:pPr>
            <a:r>
              <a:rPr lang="en-US" sz="1600" dirty="0"/>
              <a:t>9</a:t>
            </a:r>
            <a:r>
              <a:rPr lang="en-US" sz="1600" i="1" dirty="0"/>
              <a:t>. </a:t>
            </a:r>
            <a:r>
              <a:rPr lang="en-US" sz="1600" dirty="0"/>
              <a:t>Select the </a:t>
            </a:r>
            <a:r>
              <a:rPr lang="en-US" sz="1600" b="1" dirty="0"/>
              <a:t>“Proposed Title(s)” </a:t>
            </a:r>
            <a:r>
              <a:rPr lang="en-US" sz="1600" dirty="0"/>
              <a:t>using the drop-down menu. </a:t>
            </a:r>
            <a:r>
              <a:rPr lang="en-US" sz="1600" i="1" dirty="0"/>
              <a:t>If this is for a Reg/In-Res Split position, please select two options. </a:t>
            </a:r>
            <a:endParaRPr lang="en-US" sz="1600" dirty="0"/>
          </a:p>
        </p:txBody>
      </p:sp>
      <p:pic>
        <p:nvPicPr>
          <p:cNvPr id="9" name="Picture 8">
            <a:extLst>
              <a:ext uri="{FF2B5EF4-FFF2-40B4-BE49-F238E27FC236}">
                <a16:creationId xmlns:a16="http://schemas.microsoft.com/office/drawing/2014/main" id="{4E72346F-EFEA-1DED-654C-6A4A36622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965" y="2656833"/>
            <a:ext cx="6654800" cy="3213100"/>
          </a:xfrm>
          <a:prstGeom prst="rect">
            <a:avLst/>
          </a:prstGeom>
        </p:spPr>
      </p:pic>
    </p:spTree>
    <p:extLst>
      <p:ext uri="{BB962C8B-B14F-4D97-AF65-F5344CB8AC3E}">
        <p14:creationId xmlns:p14="http://schemas.microsoft.com/office/powerpoint/2010/main" val="3453645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1205483" y="243833"/>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dirty="0">
                <a:latin typeface="Arial"/>
                <a:cs typeface="Arial"/>
              </a:rPr>
              <a:t>NEW TOL Submission Process</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22</a:t>
            </a:fld>
            <a:endParaRPr sz="1100" dirty="0">
              <a:latin typeface="Arial"/>
              <a:cs typeface="Arial"/>
            </a:endParaRPr>
          </a:p>
        </p:txBody>
      </p:sp>
      <p:sp>
        <p:nvSpPr>
          <p:cNvPr id="6" name="object 6"/>
          <p:cNvSpPr txBox="1"/>
          <p:nvPr/>
        </p:nvSpPr>
        <p:spPr>
          <a:xfrm>
            <a:off x="1205483" y="1318378"/>
            <a:ext cx="9505315" cy="1849865"/>
          </a:xfrm>
          <a:prstGeom prst="rect">
            <a:avLst/>
          </a:prstGeom>
        </p:spPr>
        <p:txBody>
          <a:bodyPr vert="horz" wrap="square" lIns="0" tIns="86995" rIns="0" bIns="0" rtlCol="0">
            <a:spAutoFit/>
          </a:bodyPr>
          <a:lstStyle/>
          <a:p>
            <a:pPr marL="12700" lvl="0">
              <a:spcBef>
                <a:spcPts val="685"/>
              </a:spcBef>
              <a:buSzPct val="85294"/>
              <a:tabLst>
                <a:tab pos="354965" algn="l"/>
                <a:tab pos="355600" algn="l"/>
              </a:tabLst>
            </a:pPr>
            <a:r>
              <a:rPr lang="en-US" sz="1600" dirty="0"/>
              <a:t>9. Upload your final draft TOL under “</a:t>
            </a:r>
            <a:r>
              <a:rPr lang="en-US" sz="1600" b="1" dirty="0"/>
              <a:t>Attachment</a:t>
            </a:r>
            <a:r>
              <a:rPr lang="en-US" sz="1600" dirty="0"/>
              <a:t>” by clicking attach file. </a:t>
            </a:r>
            <a:r>
              <a:rPr lang="en-US" sz="1600" i="1" dirty="0"/>
              <a:t>Please use Word document </a:t>
            </a:r>
            <a:r>
              <a:rPr lang="en-US" sz="1600" dirty="0"/>
              <a:t>when submitting your TOL.</a:t>
            </a:r>
          </a:p>
          <a:p>
            <a:pPr marL="12700">
              <a:spcBef>
                <a:spcPts val="685"/>
              </a:spcBef>
              <a:buSzPct val="85294"/>
              <a:tabLst>
                <a:tab pos="354965" algn="l"/>
                <a:tab pos="355600" algn="l"/>
              </a:tabLst>
            </a:pPr>
            <a:r>
              <a:rPr lang="en-US" sz="1600" dirty="0"/>
              <a:t>10. Notes/Comments is not a required field; however, you may use this field to enter any pertinent information that will be helpful when your department RT Analyst is reviewing the offer letter. </a:t>
            </a:r>
          </a:p>
          <a:p>
            <a:pPr marL="12700">
              <a:spcBef>
                <a:spcPts val="685"/>
              </a:spcBef>
              <a:buSzPct val="85294"/>
              <a:tabLst>
                <a:tab pos="354965" algn="l"/>
                <a:tab pos="355600" algn="l"/>
              </a:tabLst>
            </a:pPr>
            <a:r>
              <a:rPr lang="en-US" sz="1600" dirty="0"/>
              <a:t>11. Submit your form: After you have filled the required fields, click the blue “Submit” button</a:t>
            </a:r>
          </a:p>
          <a:p>
            <a:pPr marL="355600" indent="-342900">
              <a:lnSpc>
                <a:spcPct val="100000"/>
              </a:lnSpc>
              <a:spcBef>
                <a:spcPts val="685"/>
              </a:spcBef>
              <a:buSzPct val="85294"/>
              <a:buFont typeface="Wingdings"/>
              <a:buChar char=""/>
              <a:tabLst>
                <a:tab pos="354965" algn="l"/>
                <a:tab pos="355600" algn="l"/>
              </a:tabLst>
            </a:pPr>
            <a:endParaRPr lang="en-US" sz="1700" dirty="0">
              <a:latin typeface="Calibri"/>
              <a:cs typeface="Calibri"/>
            </a:endParaRPr>
          </a:p>
        </p:txBody>
      </p:sp>
      <p:pic>
        <p:nvPicPr>
          <p:cNvPr id="9" name="Picture 8">
            <a:extLst>
              <a:ext uri="{FF2B5EF4-FFF2-40B4-BE49-F238E27FC236}">
                <a16:creationId xmlns:a16="http://schemas.microsoft.com/office/drawing/2014/main" id="{37E11C0C-043E-53CF-2CEB-E149D2A01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691" y="2818197"/>
            <a:ext cx="5496897" cy="3469826"/>
          </a:xfrm>
          <a:prstGeom prst="rect">
            <a:avLst/>
          </a:prstGeom>
        </p:spPr>
      </p:pic>
    </p:spTree>
    <p:extLst>
      <p:ext uri="{BB962C8B-B14F-4D97-AF65-F5344CB8AC3E}">
        <p14:creationId xmlns:p14="http://schemas.microsoft.com/office/powerpoint/2010/main" val="203407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28575" y="13082"/>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762000" y="28194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latin typeface="Arial"/>
                <a:cs typeface="Arial"/>
              </a:rPr>
              <a:t>Timeline for Response and/or Approval </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23</a:t>
            </a:fld>
            <a:endParaRPr sz="1100" dirty="0">
              <a:latin typeface="Arial"/>
              <a:cs typeface="Arial"/>
            </a:endParaRPr>
          </a:p>
        </p:txBody>
      </p:sp>
      <p:sp>
        <p:nvSpPr>
          <p:cNvPr id="6" name="object 6"/>
          <p:cNvSpPr txBox="1"/>
          <p:nvPr/>
        </p:nvSpPr>
        <p:spPr>
          <a:xfrm>
            <a:off x="1278365" y="1473618"/>
            <a:ext cx="9881552" cy="4242828"/>
          </a:xfrm>
          <a:prstGeom prst="rect">
            <a:avLst/>
          </a:prstGeom>
        </p:spPr>
        <p:txBody>
          <a:bodyPr vert="horz" wrap="square" lIns="0" tIns="86995" rIns="0" bIns="0" rtlCol="0">
            <a:spAutoFit/>
          </a:bodyPr>
          <a:lstStyle/>
          <a:p>
            <a:pPr marL="285750" indent="-285750">
              <a:buFont typeface="Arial" panose="020B0604020202020204" pitchFamily="34" charset="0"/>
              <a:buChar char="•"/>
            </a:pPr>
            <a:r>
              <a:rPr lang="en-US" dirty="0"/>
              <a:t>Departments are expected to have worked out the details regarding space, startup funds, etc. with the appropriate administrators in advance (i.e., the Hospital CEO, Vice Chancellor or Dean’s Office). Tentative Offer Letters (TOLs) should not be submitted for approval until the department has prior formal approval in these aspects</a:t>
            </a:r>
          </a:p>
          <a:p>
            <a:r>
              <a:rPr lang="en-US" dirty="0"/>
              <a:t> </a:t>
            </a:r>
          </a:p>
          <a:p>
            <a:pPr marL="285750" indent="-285750">
              <a:buFont typeface="Arial" panose="020B0604020202020204" pitchFamily="34" charset="0"/>
              <a:buChar char="•"/>
            </a:pPr>
            <a:r>
              <a:rPr lang="en-US" dirty="0"/>
              <a:t>TOLs should be prepared on Department/Division letterhead. If Department letterhead is not available, please use UC Davis Health letterhead provided on the template. Departments should make every effort to submit an error free electronic copy to the Office of Academic Personnel Recruitment Team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Recruitment Team analyst will review and circulate to the TOL Review Committee for comments and approvals if there are no edits to be made. The approval or suggested changes will be conveyed within three days. Some reasons that the approval maybe delayed are (i.e., letter requires grammatical and/or formatting corrections, startup of $1 million or more, or notification to the candidate’s current institution (APM 500) is required)</a:t>
            </a:r>
          </a:p>
          <a:p>
            <a:pPr marL="285750" indent="-285750">
              <a:buFont typeface="Arial" panose="020B0604020202020204" pitchFamily="34" charset="0"/>
              <a:buChar char="•"/>
            </a:pPr>
            <a:endParaRPr lang="en-US" dirty="0"/>
          </a:p>
        </p:txBody>
      </p:sp>
      <p:pic>
        <p:nvPicPr>
          <p:cNvPr id="9" name="Graphic 8" descr="Alarm clock outline">
            <a:extLst>
              <a:ext uri="{FF2B5EF4-FFF2-40B4-BE49-F238E27FC236}">
                <a16:creationId xmlns:a16="http://schemas.microsoft.com/office/drawing/2014/main" id="{B2C8A702-5DDE-B3EC-D778-E8681DB115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527" y="1922206"/>
            <a:ext cx="914400" cy="914400"/>
          </a:xfrm>
          <a:prstGeom prst="rect">
            <a:avLst/>
          </a:prstGeom>
        </p:spPr>
      </p:pic>
    </p:spTree>
    <p:extLst>
      <p:ext uri="{BB962C8B-B14F-4D97-AF65-F5344CB8AC3E}">
        <p14:creationId xmlns:p14="http://schemas.microsoft.com/office/powerpoint/2010/main" val="4087797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609600" y="22225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474970" y="384947"/>
            <a:ext cx="7364230"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latin typeface="Arial"/>
                <a:cs typeface="Arial"/>
              </a:rPr>
              <a:t>Pre-Hire Process</a:t>
            </a:r>
            <a:endParaRPr sz="2800" dirty="0">
              <a:latin typeface="Arial"/>
              <a:cs typeface="Arial"/>
            </a:endParaRPr>
          </a:p>
        </p:txBody>
      </p:sp>
      <p:sp>
        <p:nvSpPr>
          <p:cNvPr id="6" name="object 6"/>
          <p:cNvSpPr txBox="1">
            <a:spLocks noGrp="1"/>
          </p:cNvSpPr>
          <p:nvPr>
            <p:ph type="body" idx="1"/>
          </p:nvPr>
        </p:nvSpPr>
        <p:spPr>
          <a:xfrm>
            <a:off x="1143000" y="4452144"/>
            <a:ext cx="10139081" cy="783548"/>
          </a:xfrm>
          <a:prstGeom prst="rect">
            <a:avLst/>
          </a:prstGeom>
        </p:spPr>
        <p:txBody>
          <a:bodyPr vert="horz" wrap="square" lIns="0" tIns="113030" rIns="0" bIns="0" rtlCol="0">
            <a:spAutoFit/>
          </a:bodyPr>
          <a:lstStyle/>
          <a:p>
            <a:pPr marL="469900" lvl="1">
              <a:spcBef>
                <a:spcPts val="890"/>
              </a:spcBef>
              <a:buSzPct val="83333"/>
              <a:tabLst>
                <a:tab pos="354965" algn="l"/>
                <a:tab pos="355600" algn="l"/>
              </a:tabLst>
            </a:pPr>
            <a:endParaRPr lang="en-US" spc="-5" dirty="0"/>
          </a:p>
          <a:p>
            <a:pPr marL="355600" indent="-342900">
              <a:lnSpc>
                <a:spcPct val="100000"/>
              </a:lnSpc>
              <a:spcBef>
                <a:spcPts val="890"/>
              </a:spcBef>
              <a:buSzPct val="83333"/>
              <a:buFont typeface="Wingdings"/>
              <a:buChar char=""/>
              <a:tabLst>
                <a:tab pos="354965" algn="l"/>
                <a:tab pos="355600" algn="l"/>
              </a:tabLst>
            </a:pPr>
            <a:endParaRPr lang="en-US" spc="-5" dirty="0"/>
          </a:p>
        </p:txBody>
      </p:sp>
      <p:sp>
        <p:nvSpPr>
          <p:cNvPr id="11" name="object 11"/>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24</a:t>
            </a:fld>
            <a:endParaRPr sz="1100" dirty="0">
              <a:latin typeface="Arial"/>
              <a:cs typeface="Arial"/>
            </a:endParaRPr>
          </a:p>
        </p:txBody>
      </p:sp>
      <p:pic>
        <p:nvPicPr>
          <p:cNvPr id="8" name="Graphic 7" descr="Handshake outline">
            <a:extLst>
              <a:ext uri="{FF2B5EF4-FFF2-40B4-BE49-F238E27FC236}">
                <a16:creationId xmlns:a16="http://schemas.microsoft.com/office/drawing/2014/main" id="{3C26EABB-9585-A6CB-7A2F-5BEA4AB17A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1308100"/>
            <a:ext cx="914400" cy="914400"/>
          </a:xfrm>
          <a:prstGeom prst="rect">
            <a:avLst/>
          </a:prstGeom>
        </p:spPr>
      </p:pic>
      <p:sp>
        <p:nvSpPr>
          <p:cNvPr id="13" name="TextBox 12">
            <a:extLst>
              <a:ext uri="{FF2B5EF4-FFF2-40B4-BE49-F238E27FC236}">
                <a16:creationId xmlns:a16="http://schemas.microsoft.com/office/drawing/2014/main" id="{E766EC15-DA3D-97A0-C50E-AF034CB04474}"/>
              </a:ext>
            </a:extLst>
          </p:cNvPr>
          <p:cNvSpPr txBox="1"/>
          <p:nvPr/>
        </p:nvSpPr>
        <p:spPr>
          <a:xfrm>
            <a:off x="1308606" y="1622308"/>
            <a:ext cx="9574029" cy="4327082"/>
          </a:xfrm>
          <a:prstGeom prst="rect">
            <a:avLst/>
          </a:prstGeom>
          <a:noFill/>
        </p:spPr>
        <p:txBody>
          <a:bodyPr wrap="square">
            <a:spAutoFit/>
          </a:bodyPr>
          <a:lstStyle/>
          <a:p>
            <a:pPr marL="0" marR="0" fontAlgn="base">
              <a:lnSpc>
                <a:spcPct val="107000"/>
              </a:lnSpc>
              <a:spcBef>
                <a:spcPts val="0"/>
              </a:spcBef>
              <a:spcAft>
                <a:spcPts val="0"/>
              </a:spcAft>
            </a:pPr>
            <a:r>
              <a:rPr lang="en-US" sz="24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Pre-Hire Process effective 9/1/2022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Objective: To obtain an employee UCPath ID number prior to the employment start date to assist the department with access requests and onboarding only. The pre-hire is not an authorization for employee to start working prior to appointment approval.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Timeline: Department must provide Pre-Hire request no earlier than 30 days of appointment start date, and no later than two weeks of the appointment begin 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 Analyst will process the Pre-Hire transaction within 72 hours of receipt (this does not include the UCPath processing time, which may vary and take up to 3-5 working days for processing).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Initiation: The appointment dossier must be submitted to AP for the Pre-Hire to be initiated. Department to submit an </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AggieService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Onboarding case with the required data listed below.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 submits the Pre-Hire via the appropriate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Smart HR Transactions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template.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4561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609600" y="22225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474970" y="384947"/>
            <a:ext cx="7364230"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latin typeface="Arial"/>
                <a:cs typeface="Arial"/>
              </a:rPr>
              <a:t>Pre-Hire Process</a:t>
            </a:r>
            <a:endParaRPr sz="2800" dirty="0">
              <a:latin typeface="Arial"/>
              <a:cs typeface="Arial"/>
            </a:endParaRPr>
          </a:p>
        </p:txBody>
      </p:sp>
      <p:sp>
        <p:nvSpPr>
          <p:cNvPr id="6" name="object 6"/>
          <p:cNvSpPr txBox="1">
            <a:spLocks noGrp="1"/>
          </p:cNvSpPr>
          <p:nvPr>
            <p:ph type="body" idx="1"/>
          </p:nvPr>
        </p:nvSpPr>
        <p:spPr>
          <a:xfrm>
            <a:off x="1143000" y="4452144"/>
            <a:ext cx="10139081" cy="783548"/>
          </a:xfrm>
          <a:prstGeom prst="rect">
            <a:avLst/>
          </a:prstGeom>
        </p:spPr>
        <p:txBody>
          <a:bodyPr vert="horz" wrap="square" lIns="0" tIns="113030" rIns="0" bIns="0" rtlCol="0">
            <a:spAutoFit/>
          </a:bodyPr>
          <a:lstStyle/>
          <a:p>
            <a:pPr marL="469900" lvl="1">
              <a:spcBef>
                <a:spcPts val="890"/>
              </a:spcBef>
              <a:buSzPct val="83333"/>
              <a:tabLst>
                <a:tab pos="354965" algn="l"/>
                <a:tab pos="355600" algn="l"/>
              </a:tabLst>
            </a:pPr>
            <a:endParaRPr lang="en-US" spc="-5" dirty="0"/>
          </a:p>
          <a:p>
            <a:pPr marL="355600" indent="-342900">
              <a:lnSpc>
                <a:spcPct val="100000"/>
              </a:lnSpc>
              <a:spcBef>
                <a:spcPts val="890"/>
              </a:spcBef>
              <a:buSzPct val="83333"/>
              <a:buFont typeface="Wingdings"/>
              <a:buChar char=""/>
              <a:tabLst>
                <a:tab pos="354965" algn="l"/>
                <a:tab pos="355600" algn="l"/>
              </a:tabLst>
            </a:pPr>
            <a:endParaRPr lang="en-US" spc="-5" dirty="0"/>
          </a:p>
        </p:txBody>
      </p:sp>
      <p:sp>
        <p:nvSpPr>
          <p:cNvPr id="11" name="object 11"/>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25</a:t>
            </a:fld>
            <a:endParaRPr sz="1100" dirty="0">
              <a:latin typeface="Arial"/>
              <a:cs typeface="Arial"/>
            </a:endParaRPr>
          </a:p>
        </p:txBody>
      </p:sp>
      <p:pic>
        <p:nvPicPr>
          <p:cNvPr id="8" name="Graphic 7" descr="Handshake outline">
            <a:extLst>
              <a:ext uri="{FF2B5EF4-FFF2-40B4-BE49-F238E27FC236}">
                <a16:creationId xmlns:a16="http://schemas.microsoft.com/office/drawing/2014/main" id="{3C26EABB-9585-A6CB-7A2F-5BEA4AB17A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1308100"/>
            <a:ext cx="914400" cy="914400"/>
          </a:xfrm>
          <a:prstGeom prst="rect">
            <a:avLst/>
          </a:prstGeom>
        </p:spPr>
      </p:pic>
      <p:sp>
        <p:nvSpPr>
          <p:cNvPr id="10" name="TextBox 9">
            <a:extLst>
              <a:ext uri="{FF2B5EF4-FFF2-40B4-BE49-F238E27FC236}">
                <a16:creationId xmlns:a16="http://schemas.microsoft.com/office/drawing/2014/main" id="{3AE41CCC-5857-FEE7-8A64-2991FD5CFB95}"/>
              </a:ext>
            </a:extLst>
          </p:cNvPr>
          <p:cNvSpPr txBox="1"/>
          <p:nvPr/>
        </p:nvSpPr>
        <p:spPr>
          <a:xfrm>
            <a:off x="1474970" y="1308100"/>
            <a:ext cx="9574029" cy="3141629"/>
          </a:xfrm>
          <a:prstGeom prst="rect">
            <a:avLst/>
          </a:prstGeom>
          <a:noFill/>
        </p:spPr>
        <p:txBody>
          <a:bodyPr wrap="square">
            <a:spAutoFit/>
          </a:bodyPr>
          <a:lstStyle/>
          <a:p>
            <a:pPr marL="0" marR="0" fontAlgn="base">
              <a:lnSpc>
                <a:spcPct val="107000"/>
              </a:lnSpc>
              <a:spcBef>
                <a:spcPts val="0"/>
              </a:spcBef>
              <a:spcAft>
                <a:spcPts val="0"/>
              </a:spcAft>
            </a:pPr>
            <a:r>
              <a:rPr lang="en-US" sz="24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Department must provide the following for the Pre-Hire data entry: </a:t>
            </a:r>
          </a:p>
          <a:p>
            <a:pPr marL="0" marR="0" fontAlgn="base">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Appointment dossier completed and submitted to Academic Personne</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Position information to generate position number (Title, Job Code, Rank, FTE, Dept Code, Reports To PCN, Location, Patient Care y/n)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Employee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DOB, SSN, and Address (can obtain from the background check release 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Background check clearance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Tracker profile creation and completion of Section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Completed Personal Data Form (including degree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0118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609600" y="22225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474970" y="384947"/>
            <a:ext cx="7364230"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latin typeface="Arial"/>
                <a:cs typeface="Arial"/>
              </a:rPr>
              <a:t>Pre-Hire Process</a:t>
            </a:r>
            <a:endParaRPr sz="2800" dirty="0">
              <a:latin typeface="Arial"/>
              <a:cs typeface="Arial"/>
            </a:endParaRPr>
          </a:p>
        </p:txBody>
      </p:sp>
      <p:sp>
        <p:nvSpPr>
          <p:cNvPr id="6" name="object 6"/>
          <p:cNvSpPr txBox="1">
            <a:spLocks noGrp="1"/>
          </p:cNvSpPr>
          <p:nvPr>
            <p:ph type="body" idx="1"/>
          </p:nvPr>
        </p:nvSpPr>
        <p:spPr>
          <a:xfrm>
            <a:off x="1143000" y="4452144"/>
            <a:ext cx="10139081" cy="783548"/>
          </a:xfrm>
          <a:prstGeom prst="rect">
            <a:avLst/>
          </a:prstGeom>
        </p:spPr>
        <p:txBody>
          <a:bodyPr vert="horz" wrap="square" lIns="0" tIns="113030" rIns="0" bIns="0" rtlCol="0">
            <a:spAutoFit/>
          </a:bodyPr>
          <a:lstStyle/>
          <a:p>
            <a:pPr marL="469900" lvl="1">
              <a:spcBef>
                <a:spcPts val="890"/>
              </a:spcBef>
              <a:buSzPct val="83333"/>
              <a:tabLst>
                <a:tab pos="354965" algn="l"/>
                <a:tab pos="355600" algn="l"/>
              </a:tabLst>
            </a:pPr>
            <a:endParaRPr lang="en-US" spc="-5" dirty="0"/>
          </a:p>
          <a:p>
            <a:pPr marL="355600" indent="-342900">
              <a:lnSpc>
                <a:spcPct val="100000"/>
              </a:lnSpc>
              <a:spcBef>
                <a:spcPts val="890"/>
              </a:spcBef>
              <a:buSzPct val="83333"/>
              <a:buFont typeface="Wingdings"/>
              <a:buChar char=""/>
              <a:tabLst>
                <a:tab pos="354965" algn="l"/>
                <a:tab pos="355600" algn="l"/>
              </a:tabLst>
            </a:pPr>
            <a:endParaRPr lang="en-US" spc="-5" dirty="0"/>
          </a:p>
        </p:txBody>
      </p:sp>
      <p:sp>
        <p:nvSpPr>
          <p:cNvPr id="11" name="object 11"/>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26</a:t>
            </a:fld>
            <a:endParaRPr sz="1100" dirty="0">
              <a:latin typeface="Arial"/>
              <a:cs typeface="Arial"/>
            </a:endParaRPr>
          </a:p>
        </p:txBody>
      </p:sp>
      <p:pic>
        <p:nvPicPr>
          <p:cNvPr id="8" name="Graphic 7" descr="Handshake outline">
            <a:extLst>
              <a:ext uri="{FF2B5EF4-FFF2-40B4-BE49-F238E27FC236}">
                <a16:creationId xmlns:a16="http://schemas.microsoft.com/office/drawing/2014/main" id="{3C26EABB-9585-A6CB-7A2F-5BEA4AB17A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1308100"/>
            <a:ext cx="914400" cy="914400"/>
          </a:xfrm>
          <a:prstGeom prst="rect">
            <a:avLst/>
          </a:prstGeom>
        </p:spPr>
      </p:pic>
      <p:sp>
        <p:nvSpPr>
          <p:cNvPr id="10" name="TextBox 9">
            <a:extLst>
              <a:ext uri="{FF2B5EF4-FFF2-40B4-BE49-F238E27FC236}">
                <a16:creationId xmlns:a16="http://schemas.microsoft.com/office/drawing/2014/main" id="{3AE41CCC-5857-FEE7-8A64-2991FD5CFB95}"/>
              </a:ext>
            </a:extLst>
          </p:cNvPr>
          <p:cNvSpPr txBox="1"/>
          <p:nvPr/>
        </p:nvSpPr>
        <p:spPr>
          <a:xfrm>
            <a:off x="1474970" y="1308100"/>
            <a:ext cx="9574029" cy="4030719"/>
          </a:xfrm>
          <a:prstGeom prst="rect">
            <a:avLst/>
          </a:prstGeom>
          <a:noFill/>
        </p:spPr>
        <p:txBody>
          <a:bodyPr wrap="square">
            <a:spAutoFit/>
          </a:bodyPr>
          <a:lstStyle/>
          <a:p>
            <a:pPr marL="0" marR="0" fontAlgn="base">
              <a:lnSpc>
                <a:spcPct val="107000"/>
              </a:lnSpc>
              <a:spcBef>
                <a:spcPts val="0"/>
              </a:spcBef>
              <a:spcAft>
                <a:spcPts val="0"/>
              </a:spcAft>
            </a:pPr>
            <a:r>
              <a:rPr lang="en-US" sz="24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Internal Process for the next steps to complete the employee record:</a:t>
            </a:r>
          </a:p>
          <a:p>
            <a:pPr marL="0" marR="0" fontAlgn="base">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 that the background check has cleared prior to appointment start date entry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 that Section 1 and Section 2 of the I-9 are completed by the appropriate date(s)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any updates to DOB, SSN, and/or address by submitting a</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UC_PERSON_DATA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template transaction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 that the Oath/Patent are signed no later than the appointment start date. Update employee record with this information in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Workforce Summary &gt; Personal Information &gt; Organizational Relationships &gt; Person Checklist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appointment decision is not available by the payroll processing date, the “Pre-Hire” will be without salary and the employee will not be paid until the appointment is approved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 the appointment details by adding the Step, Salary and any other Job Data changes once the decision is available via </a:t>
            </a:r>
            <a:r>
              <a:rPr lang="en-US"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PayPath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692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762000" y="25908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474970" y="384947"/>
            <a:ext cx="7364230"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latin typeface="Arial"/>
                <a:cs typeface="Arial"/>
              </a:rPr>
              <a:t>Faculty &amp; Professional Development Updates</a:t>
            </a:r>
            <a:endParaRPr sz="2800" dirty="0">
              <a:latin typeface="Arial"/>
              <a:cs typeface="Arial"/>
            </a:endParaRPr>
          </a:p>
        </p:txBody>
      </p:sp>
      <p:sp>
        <p:nvSpPr>
          <p:cNvPr id="6" name="object 6"/>
          <p:cNvSpPr txBox="1">
            <a:spLocks noGrp="1"/>
          </p:cNvSpPr>
          <p:nvPr>
            <p:ph type="body" idx="1"/>
          </p:nvPr>
        </p:nvSpPr>
        <p:spPr>
          <a:xfrm>
            <a:off x="1143000" y="4452144"/>
            <a:ext cx="10139081" cy="783548"/>
          </a:xfrm>
          <a:prstGeom prst="rect">
            <a:avLst/>
          </a:prstGeom>
        </p:spPr>
        <p:txBody>
          <a:bodyPr vert="horz" wrap="square" lIns="0" tIns="113030" rIns="0" bIns="0" rtlCol="0">
            <a:spAutoFit/>
          </a:bodyPr>
          <a:lstStyle/>
          <a:p>
            <a:pPr marL="469900" lvl="1">
              <a:spcBef>
                <a:spcPts val="890"/>
              </a:spcBef>
              <a:buSzPct val="83333"/>
              <a:tabLst>
                <a:tab pos="354965" algn="l"/>
                <a:tab pos="355600" algn="l"/>
              </a:tabLst>
            </a:pPr>
            <a:endParaRPr lang="en-US" spc="-5" dirty="0"/>
          </a:p>
          <a:p>
            <a:pPr marL="355600" indent="-342900">
              <a:lnSpc>
                <a:spcPct val="100000"/>
              </a:lnSpc>
              <a:spcBef>
                <a:spcPts val="890"/>
              </a:spcBef>
              <a:buSzPct val="83333"/>
              <a:buFont typeface="Wingdings"/>
              <a:buChar char=""/>
              <a:tabLst>
                <a:tab pos="354965" algn="l"/>
                <a:tab pos="355600" algn="l"/>
              </a:tabLst>
            </a:pPr>
            <a:endParaRPr lang="en-US" spc="-5" dirty="0"/>
          </a:p>
        </p:txBody>
      </p:sp>
      <p:sp>
        <p:nvSpPr>
          <p:cNvPr id="11" name="object 11"/>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27</a:t>
            </a:fld>
            <a:endParaRPr sz="1100" dirty="0">
              <a:latin typeface="Arial"/>
              <a:cs typeface="Arial"/>
            </a:endParaRPr>
          </a:p>
        </p:txBody>
      </p:sp>
      <p:pic>
        <p:nvPicPr>
          <p:cNvPr id="9" name="Graphic 8" descr="Teacher outline">
            <a:extLst>
              <a:ext uri="{FF2B5EF4-FFF2-40B4-BE49-F238E27FC236}">
                <a16:creationId xmlns:a16="http://schemas.microsoft.com/office/drawing/2014/main" id="{60263135-B0D8-88FA-AED2-BAA199D3CE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723" y="1676400"/>
            <a:ext cx="914400" cy="914400"/>
          </a:xfrm>
          <a:prstGeom prst="rect">
            <a:avLst/>
          </a:prstGeom>
        </p:spPr>
      </p:pic>
      <p:sp>
        <p:nvSpPr>
          <p:cNvPr id="13" name="object 6">
            <a:extLst>
              <a:ext uri="{FF2B5EF4-FFF2-40B4-BE49-F238E27FC236}">
                <a16:creationId xmlns:a16="http://schemas.microsoft.com/office/drawing/2014/main" id="{72ECF4F8-E102-F30C-49CA-AE05B4A051DD}"/>
              </a:ext>
            </a:extLst>
          </p:cNvPr>
          <p:cNvSpPr txBox="1"/>
          <p:nvPr/>
        </p:nvSpPr>
        <p:spPr>
          <a:xfrm>
            <a:off x="1474970" y="1326807"/>
            <a:ext cx="9505315" cy="3832459"/>
          </a:xfrm>
          <a:prstGeom prst="rect">
            <a:avLst/>
          </a:prstGeom>
        </p:spPr>
        <p:txBody>
          <a:bodyPr vert="horz" wrap="square" lIns="0" tIns="86995" rIns="0" bIns="0" rtlCol="0">
            <a:spAutoFit/>
          </a:bodyPr>
          <a:lstStyle/>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Renewed focus on providing more training sessions and making them more accessible:</a:t>
            </a:r>
          </a:p>
          <a:p>
            <a:pPr marL="812800" lvl="1" indent="-342900">
              <a:spcBef>
                <a:spcPts val="685"/>
              </a:spcBef>
              <a:buSzPct val="85294"/>
              <a:buFont typeface="Wingdings"/>
              <a:buChar char=""/>
              <a:tabLst>
                <a:tab pos="354965" algn="l"/>
                <a:tab pos="355600" algn="l"/>
              </a:tabLst>
            </a:pPr>
            <a:r>
              <a:rPr lang="en-US" sz="1600" dirty="0">
                <a:hlinkClick r:id="rId5"/>
              </a:rPr>
              <a:t>Faculty Essentials Workshops and Offerings - Faculty Development | UC Davis Health</a:t>
            </a:r>
            <a:endParaRPr lang="en-US" sz="1600" dirty="0"/>
          </a:p>
          <a:p>
            <a:pPr marL="812800" lvl="1" indent="-342900">
              <a:spcBef>
                <a:spcPts val="685"/>
              </a:spcBef>
              <a:buSzPct val="85294"/>
              <a:buFont typeface="Wingdings"/>
              <a:buChar char=""/>
              <a:tabLst>
                <a:tab pos="354965" algn="l"/>
                <a:tab pos="355600" algn="l"/>
              </a:tabLst>
            </a:pPr>
            <a:r>
              <a:rPr lang="en-US" sz="1600" dirty="0">
                <a:hlinkClick r:id="rId6"/>
              </a:rPr>
              <a:t>Vice Chancellor Learning Series | Faculty Development | UC Davis Health</a:t>
            </a:r>
            <a:endParaRPr lang="en-US" sz="1700" dirty="0">
              <a:latin typeface="Calibri"/>
              <a:cs typeface="Calibri"/>
            </a:endParaRPr>
          </a:p>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Education programming changes</a:t>
            </a:r>
          </a:p>
          <a:p>
            <a:pPr marL="812800" lvl="1" indent="-342900">
              <a:spcBef>
                <a:spcPts val="685"/>
              </a:spcBef>
              <a:buSzPct val="85294"/>
              <a:buFont typeface="Wingdings"/>
              <a:buChar char=""/>
              <a:tabLst>
                <a:tab pos="354965" algn="l"/>
                <a:tab pos="355600" algn="l"/>
              </a:tabLst>
            </a:pPr>
            <a:r>
              <a:rPr lang="en-US" sz="1700" dirty="0">
                <a:latin typeface="Calibri"/>
                <a:cs typeface="Calibri"/>
              </a:rPr>
              <a:t>NEW Launching new Teaching Certificate Programs: </a:t>
            </a:r>
          </a:p>
          <a:p>
            <a:pPr marL="1270000" lvl="2" indent="-342900">
              <a:spcBef>
                <a:spcPts val="685"/>
              </a:spcBef>
              <a:buSzPct val="85294"/>
              <a:buFont typeface="Wingdings"/>
              <a:buChar char=""/>
              <a:tabLst>
                <a:tab pos="354965" algn="l"/>
                <a:tab pos="355600" algn="l"/>
              </a:tabLst>
            </a:pPr>
            <a:r>
              <a:rPr lang="en-US" sz="1700" dirty="0">
                <a:latin typeface="Calibri"/>
                <a:cs typeface="Calibri"/>
              </a:rPr>
              <a:t>Inclusive Educator</a:t>
            </a:r>
          </a:p>
          <a:p>
            <a:pPr marL="1270000" lvl="2" indent="-342900">
              <a:spcBef>
                <a:spcPts val="685"/>
              </a:spcBef>
              <a:buSzPct val="85294"/>
              <a:buFont typeface="Wingdings"/>
              <a:buChar char=""/>
              <a:tabLst>
                <a:tab pos="354965" algn="l"/>
                <a:tab pos="355600" algn="l"/>
              </a:tabLst>
            </a:pPr>
            <a:r>
              <a:rPr lang="en-US" sz="1700" dirty="0">
                <a:latin typeface="Calibri"/>
                <a:cs typeface="Calibri"/>
              </a:rPr>
              <a:t>Clinical Teaching in the Classroom and in the Trenches</a:t>
            </a:r>
          </a:p>
          <a:p>
            <a:pPr marL="1270000" lvl="2" indent="-342900">
              <a:spcBef>
                <a:spcPts val="685"/>
              </a:spcBef>
              <a:buSzPct val="85294"/>
              <a:buFont typeface="Wingdings"/>
              <a:buChar char=""/>
              <a:tabLst>
                <a:tab pos="354965" algn="l"/>
                <a:tab pos="355600" algn="l"/>
              </a:tabLst>
            </a:pPr>
            <a:r>
              <a:rPr lang="en-US" sz="1700" dirty="0">
                <a:latin typeface="Calibri"/>
                <a:cs typeface="Calibri"/>
              </a:rPr>
              <a:t>Fundamentals of Learning and Course Development</a:t>
            </a:r>
          </a:p>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Leadership programming changes</a:t>
            </a:r>
          </a:p>
          <a:p>
            <a:pPr marL="812800" lvl="1" indent="-342900">
              <a:spcBef>
                <a:spcPts val="685"/>
              </a:spcBef>
              <a:buSzPct val="85294"/>
              <a:buFont typeface="Wingdings"/>
              <a:buChar char=""/>
              <a:tabLst>
                <a:tab pos="354965" algn="l"/>
                <a:tab pos="355600" algn="l"/>
              </a:tabLst>
            </a:pPr>
            <a:r>
              <a:rPr lang="en-US" sz="1700" dirty="0">
                <a:latin typeface="Calibri"/>
                <a:cs typeface="Calibri"/>
              </a:rPr>
              <a:t>NEW Thrive leadership and coaching webinars</a:t>
            </a:r>
          </a:p>
          <a:p>
            <a:pPr marL="812800" lvl="1" indent="-342900">
              <a:spcBef>
                <a:spcPts val="685"/>
              </a:spcBef>
              <a:buSzPct val="85294"/>
              <a:buFont typeface="Wingdings"/>
              <a:buChar char=""/>
              <a:tabLst>
                <a:tab pos="354965" algn="l"/>
                <a:tab pos="355600" algn="l"/>
              </a:tabLst>
            </a:pPr>
            <a:r>
              <a:rPr lang="en-US" sz="1700" dirty="0">
                <a:latin typeface="Calibri"/>
                <a:cs typeface="Calibri"/>
              </a:rPr>
              <a:t>NEW CEO Mentorship Program</a:t>
            </a:r>
          </a:p>
        </p:txBody>
      </p:sp>
      <p:pic>
        <p:nvPicPr>
          <p:cNvPr id="14" name="Picture 13">
            <a:extLst>
              <a:ext uri="{FF2B5EF4-FFF2-40B4-BE49-F238E27FC236}">
                <a16:creationId xmlns:a16="http://schemas.microsoft.com/office/drawing/2014/main" id="{2C8CB718-59CB-C5C7-393B-B9B9C50B0BEC}"/>
              </a:ext>
            </a:extLst>
          </p:cNvPr>
          <p:cNvPicPr>
            <a:picLocks noChangeAspect="1"/>
          </p:cNvPicPr>
          <p:nvPr/>
        </p:nvPicPr>
        <p:blipFill>
          <a:blip r:embed="rId7"/>
          <a:stretch>
            <a:fillRect/>
          </a:stretch>
        </p:blipFill>
        <p:spPr>
          <a:xfrm>
            <a:off x="8016690" y="2525452"/>
            <a:ext cx="3980818" cy="3579261"/>
          </a:xfrm>
          <a:prstGeom prst="rect">
            <a:avLst/>
          </a:prstGeom>
        </p:spPr>
      </p:pic>
    </p:spTree>
    <p:extLst>
      <p:ext uri="{BB962C8B-B14F-4D97-AF65-F5344CB8AC3E}">
        <p14:creationId xmlns:p14="http://schemas.microsoft.com/office/powerpoint/2010/main" val="2012105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762000" y="26670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474970" y="384947"/>
            <a:ext cx="7364230"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latin typeface="Arial"/>
                <a:cs typeface="Arial"/>
              </a:rPr>
              <a:t>Faculty &amp; Professional Development Updates</a:t>
            </a:r>
            <a:endParaRPr sz="2800" dirty="0">
              <a:latin typeface="Arial"/>
              <a:cs typeface="Arial"/>
            </a:endParaRPr>
          </a:p>
        </p:txBody>
      </p:sp>
      <p:sp>
        <p:nvSpPr>
          <p:cNvPr id="6" name="object 6"/>
          <p:cNvSpPr txBox="1">
            <a:spLocks noGrp="1"/>
          </p:cNvSpPr>
          <p:nvPr>
            <p:ph type="body" idx="1"/>
          </p:nvPr>
        </p:nvSpPr>
        <p:spPr>
          <a:xfrm>
            <a:off x="1143000" y="4452144"/>
            <a:ext cx="10139081" cy="783548"/>
          </a:xfrm>
          <a:prstGeom prst="rect">
            <a:avLst/>
          </a:prstGeom>
        </p:spPr>
        <p:txBody>
          <a:bodyPr vert="horz" wrap="square" lIns="0" tIns="113030" rIns="0" bIns="0" rtlCol="0">
            <a:spAutoFit/>
          </a:bodyPr>
          <a:lstStyle/>
          <a:p>
            <a:pPr marL="469900" lvl="1">
              <a:spcBef>
                <a:spcPts val="890"/>
              </a:spcBef>
              <a:buSzPct val="83333"/>
              <a:tabLst>
                <a:tab pos="354965" algn="l"/>
                <a:tab pos="355600" algn="l"/>
              </a:tabLst>
            </a:pPr>
            <a:endParaRPr lang="en-US" spc="-5" dirty="0"/>
          </a:p>
          <a:p>
            <a:pPr marL="355600" indent="-342900">
              <a:lnSpc>
                <a:spcPct val="100000"/>
              </a:lnSpc>
              <a:spcBef>
                <a:spcPts val="890"/>
              </a:spcBef>
              <a:buSzPct val="83333"/>
              <a:buFont typeface="Wingdings"/>
              <a:buChar char=""/>
              <a:tabLst>
                <a:tab pos="354965" algn="l"/>
                <a:tab pos="355600" algn="l"/>
              </a:tabLst>
            </a:pPr>
            <a:endParaRPr lang="en-US" spc="-5" dirty="0"/>
          </a:p>
        </p:txBody>
      </p:sp>
      <p:sp>
        <p:nvSpPr>
          <p:cNvPr id="11" name="object 11"/>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28</a:t>
            </a:fld>
            <a:endParaRPr sz="1100" dirty="0">
              <a:latin typeface="Arial"/>
              <a:cs typeface="Arial"/>
            </a:endParaRPr>
          </a:p>
        </p:txBody>
      </p:sp>
      <p:sp>
        <p:nvSpPr>
          <p:cNvPr id="13" name="object 6">
            <a:extLst>
              <a:ext uri="{FF2B5EF4-FFF2-40B4-BE49-F238E27FC236}">
                <a16:creationId xmlns:a16="http://schemas.microsoft.com/office/drawing/2014/main" id="{FA7E892E-E3E8-FCD3-C044-DCB36F06351F}"/>
              </a:ext>
            </a:extLst>
          </p:cNvPr>
          <p:cNvSpPr txBox="1"/>
          <p:nvPr/>
        </p:nvSpPr>
        <p:spPr>
          <a:xfrm>
            <a:off x="1179871" y="1193043"/>
            <a:ext cx="5786276" cy="4027385"/>
          </a:xfrm>
          <a:prstGeom prst="rect">
            <a:avLst/>
          </a:prstGeom>
        </p:spPr>
        <p:txBody>
          <a:bodyPr vert="horz" wrap="square" lIns="0" tIns="86995" rIns="0" bIns="0" rtlCol="0">
            <a:spAutoFit/>
          </a:bodyPr>
          <a:lstStyle/>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Clinical programming</a:t>
            </a:r>
          </a:p>
          <a:p>
            <a:pPr marL="812800" lvl="1" indent="-342900">
              <a:spcBef>
                <a:spcPts val="685"/>
              </a:spcBef>
              <a:buSzPct val="85294"/>
              <a:buFont typeface="Wingdings"/>
              <a:buChar char=""/>
              <a:tabLst>
                <a:tab pos="354965" algn="l"/>
                <a:tab pos="355600" algn="l"/>
              </a:tabLst>
            </a:pPr>
            <a:r>
              <a:rPr lang="en-US" sz="1700" dirty="0">
                <a:latin typeface="Calibri"/>
                <a:cs typeface="Calibri"/>
              </a:rPr>
              <a:t>Clinical time management -NEW</a:t>
            </a:r>
          </a:p>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Other</a:t>
            </a:r>
          </a:p>
          <a:p>
            <a:pPr marL="812800" lvl="1" indent="-342900">
              <a:spcBef>
                <a:spcPts val="685"/>
              </a:spcBef>
              <a:buSzPct val="85294"/>
              <a:buFont typeface="Wingdings"/>
              <a:buChar char=""/>
              <a:tabLst>
                <a:tab pos="354965" algn="l"/>
                <a:tab pos="355600" algn="l"/>
              </a:tabLst>
            </a:pPr>
            <a:r>
              <a:rPr lang="en-US" sz="1700" dirty="0">
                <a:latin typeface="Calibri"/>
                <a:cs typeface="Calibri"/>
              </a:rPr>
              <a:t>School of Medicine (SOM) Early Career Faculty Funding Opportunity</a:t>
            </a:r>
          </a:p>
          <a:p>
            <a:pPr marL="1270000" lvl="2" indent="-342900">
              <a:spcBef>
                <a:spcPts val="685"/>
              </a:spcBef>
              <a:buSzPct val="85294"/>
              <a:buFont typeface="Wingdings"/>
              <a:buChar char=""/>
              <a:tabLst>
                <a:tab pos="354965" algn="l"/>
                <a:tab pos="355600" algn="l"/>
              </a:tabLst>
            </a:pPr>
            <a:r>
              <a:rPr lang="en-US" sz="1700" dirty="0">
                <a:latin typeface="Calibri"/>
                <a:cs typeface="Calibri"/>
              </a:rPr>
              <a:t>14 recipients received 50k research funds to early-career biomedical researchers working on clinical research projects and facing extra-professional demands of caregiving increased by the COVID-19 pandemic</a:t>
            </a:r>
          </a:p>
          <a:p>
            <a:pPr marL="812800" lvl="1" indent="-342900">
              <a:spcBef>
                <a:spcPts val="685"/>
              </a:spcBef>
              <a:buSzPct val="85294"/>
              <a:buFont typeface="Wingdings"/>
              <a:buChar char=""/>
              <a:tabLst>
                <a:tab pos="354965" algn="l"/>
                <a:tab pos="355600" algn="l"/>
              </a:tabLst>
            </a:pPr>
            <a:r>
              <a:rPr lang="en-US" sz="1700" dirty="0">
                <a:latin typeface="Calibri"/>
                <a:cs typeface="Calibri"/>
              </a:rPr>
              <a:t>Website update – calendar now includes all training sessions from CTSC, Ombuds office, HEDI</a:t>
            </a:r>
          </a:p>
          <a:p>
            <a:pPr marL="812800" lvl="1" indent="-342900">
              <a:spcBef>
                <a:spcPts val="685"/>
              </a:spcBef>
              <a:buSzPct val="85294"/>
              <a:buFont typeface="Wingdings"/>
              <a:buChar char=""/>
              <a:tabLst>
                <a:tab pos="354965" algn="l"/>
                <a:tab pos="355600" algn="l"/>
              </a:tabLst>
            </a:pPr>
            <a:r>
              <a:rPr lang="en-US" sz="1700" dirty="0">
                <a:latin typeface="Calibri"/>
                <a:cs typeface="Calibri"/>
              </a:rPr>
              <a:t>Target audience expanding</a:t>
            </a:r>
          </a:p>
        </p:txBody>
      </p:sp>
      <p:pic>
        <p:nvPicPr>
          <p:cNvPr id="14" name="Picture 13">
            <a:extLst>
              <a:ext uri="{FF2B5EF4-FFF2-40B4-BE49-F238E27FC236}">
                <a16:creationId xmlns:a16="http://schemas.microsoft.com/office/drawing/2014/main" id="{92505529-E560-A258-ACC6-E897755FA544}"/>
              </a:ext>
            </a:extLst>
          </p:cNvPr>
          <p:cNvPicPr>
            <a:picLocks noChangeAspect="1"/>
          </p:cNvPicPr>
          <p:nvPr/>
        </p:nvPicPr>
        <p:blipFill>
          <a:blip r:embed="rId3"/>
          <a:stretch>
            <a:fillRect/>
          </a:stretch>
        </p:blipFill>
        <p:spPr>
          <a:xfrm>
            <a:off x="7140454" y="1658038"/>
            <a:ext cx="4635696" cy="3097393"/>
          </a:xfrm>
          <a:prstGeom prst="rect">
            <a:avLst/>
          </a:prstGeom>
          <a:ln>
            <a:noFill/>
          </a:ln>
          <a:effectLst>
            <a:softEdge rad="112500"/>
          </a:effectLst>
        </p:spPr>
      </p:pic>
      <p:pic>
        <p:nvPicPr>
          <p:cNvPr id="15" name="Graphic 14" descr="Lecturer outline">
            <a:extLst>
              <a:ext uri="{FF2B5EF4-FFF2-40B4-BE49-F238E27FC236}">
                <a16:creationId xmlns:a16="http://schemas.microsoft.com/office/drawing/2014/main" id="{1DC4AE69-9B64-B1F9-64C0-6A414A2B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310" y="1569290"/>
            <a:ext cx="914400" cy="914400"/>
          </a:xfrm>
          <a:prstGeom prst="rect">
            <a:avLst/>
          </a:prstGeom>
        </p:spPr>
      </p:pic>
    </p:spTree>
    <p:extLst>
      <p:ext uri="{BB962C8B-B14F-4D97-AF65-F5344CB8AC3E}">
        <p14:creationId xmlns:p14="http://schemas.microsoft.com/office/powerpoint/2010/main" val="2509025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a:p>
        </p:txBody>
      </p:sp>
      <p:sp>
        <p:nvSpPr>
          <p:cNvPr id="4" name="object 4"/>
          <p:cNvSpPr/>
          <p:nvPr/>
        </p:nvSpPr>
        <p:spPr>
          <a:xfrm>
            <a:off x="838200" y="27432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b="0" spc="-10" dirty="0">
                <a:latin typeface="Arial"/>
                <a:cs typeface="Arial"/>
              </a:rPr>
              <a:t>Faculty Development Resources</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29</a:t>
            </a:fld>
            <a:endParaRPr sz="1100">
              <a:latin typeface="Arial"/>
              <a:cs typeface="Arial"/>
            </a:endParaRPr>
          </a:p>
        </p:txBody>
      </p:sp>
      <p:sp>
        <p:nvSpPr>
          <p:cNvPr id="6" name="object 6"/>
          <p:cNvSpPr txBox="1"/>
          <p:nvPr/>
        </p:nvSpPr>
        <p:spPr>
          <a:xfrm>
            <a:off x="1481203" y="1212966"/>
            <a:ext cx="6976996" cy="3324628"/>
          </a:xfrm>
          <a:prstGeom prst="rect">
            <a:avLst/>
          </a:prstGeom>
        </p:spPr>
        <p:txBody>
          <a:bodyPr vert="horz" wrap="square" lIns="0" tIns="86995" rIns="0" bIns="0" rtlCol="0">
            <a:spAutoFit/>
          </a:bodyPr>
          <a:lstStyle/>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Website provides one-stop resource for workshops and opportunities for faculty professional development</a:t>
            </a:r>
          </a:p>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Quarterly offerings of trainings in essential topics such as retirement, saving, outside professional activity, conflict management, compensation, crucial conversations and accountability, merits and promotions and more</a:t>
            </a:r>
          </a:p>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R01 program for early career researchers offers mentorship, expert panel application review, professional development, resources and peer group activities</a:t>
            </a:r>
          </a:p>
          <a:p>
            <a:pPr marL="355600" indent="-342900">
              <a:lnSpc>
                <a:spcPct val="100000"/>
              </a:lnSpc>
              <a:spcBef>
                <a:spcPts val="685"/>
              </a:spcBef>
              <a:buSzPct val="85294"/>
              <a:buFont typeface="Wingdings"/>
              <a:buChar char=""/>
              <a:tabLst>
                <a:tab pos="354965" algn="l"/>
                <a:tab pos="355600" algn="l"/>
              </a:tabLst>
            </a:pPr>
            <a:r>
              <a:rPr lang="en-US" sz="1700" dirty="0">
                <a:latin typeface="Calibri"/>
                <a:cs typeface="Calibri"/>
              </a:rPr>
              <a:t>WIMHS Program provides peer support, networking opportunities, mentorship and resources for women in medicine and health sciences</a:t>
            </a:r>
          </a:p>
          <a:p>
            <a:pPr marL="355600" indent="-342900">
              <a:lnSpc>
                <a:spcPct val="100000"/>
              </a:lnSpc>
              <a:spcBef>
                <a:spcPts val="685"/>
              </a:spcBef>
              <a:buSzPct val="85294"/>
              <a:buFont typeface="Wingdings"/>
              <a:buChar char=""/>
              <a:tabLst>
                <a:tab pos="354965" algn="l"/>
                <a:tab pos="355600" algn="l"/>
              </a:tabLst>
            </a:pPr>
            <a:endParaRPr lang="en-US" sz="1700" dirty="0">
              <a:latin typeface="Calibri"/>
              <a:cs typeface="Calibri"/>
            </a:endParaRPr>
          </a:p>
        </p:txBody>
      </p:sp>
      <p:pic>
        <p:nvPicPr>
          <p:cNvPr id="8" name="Picture 7">
            <a:extLst>
              <a:ext uri="{FF2B5EF4-FFF2-40B4-BE49-F238E27FC236}">
                <a16:creationId xmlns:a16="http://schemas.microsoft.com/office/drawing/2014/main" id="{7C2A88D3-4C18-4EDA-0648-2B5C011C1AD7}"/>
              </a:ext>
            </a:extLst>
          </p:cNvPr>
          <p:cNvPicPr>
            <a:picLocks noChangeAspect="1"/>
          </p:cNvPicPr>
          <p:nvPr/>
        </p:nvPicPr>
        <p:blipFill>
          <a:blip r:embed="rId4"/>
          <a:stretch>
            <a:fillRect/>
          </a:stretch>
        </p:blipFill>
        <p:spPr>
          <a:xfrm>
            <a:off x="8728150" y="514534"/>
            <a:ext cx="3048000" cy="5450364"/>
          </a:xfrm>
          <a:prstGeom prst="rect">
            <a:avLst/>
          </a:prstGeom>
          <a:ln>
            <a:solidFill>
              <a:schemeClr val="tx2">
                <a:lumMod val="75000"/>
              </a:schemeClr>
            </a:solidFill>
          </a:ln>
        </p:spPr>
      </p:pic>
      <p:pic>
        <p:nvPicPr>
          <p:cNvPr id="12" name="Graphic 11" descr="Cycle with people outline">
            <a:extLst>
              <a:ext uri="{FF2B5EF4-FFF2-40B4-BE49-F238E27FC236}">
                <a16:creationId xmlns:a16="http://schemas.microsoft.com/office/drawing/2014/main" id="{1949B5A8-4145-CBDD-1380-8B491FAE3D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1720089"/>
            <a:ext cx="914400" cy="914400"/>
          </a:xfrm>
          <a:prstGeom prst="rect">
            <a:avLst/>
          </a:prstGeom>
        </p:spPr>
      </p:pic>
    </p:spTree>
    <p:custDataLst>
      <p:tags r:id="rId1"/>
    </p:custDataLst>
    <p:extLst>
      <p:ext uri="{BB962C8B-B14F-4D97-AF65-F5344CB8AC3E}">
        <p14:creationId xmlns:p14="http://schemas.microsoft.com/office/powerpoint/2010/main" val="219143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4325" y="6791219"/>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10160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609600" y="27432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b="0" spc="-10" dirty="0">
                <a:latin typeface="Arial"/>
                <a:cs typeface="Arial"/>
              </a:rPr>
              <a:t>Annual Call Academic Reviews – New Updates</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3</a:t>
            </a:fld>
            <a:endParaRPr sz="1100" dirty="0">
              <a:latin typeface="Arial"/>
              <a:cs typeface="Arial"/>
            </a:endParaRPr>
          </a:p>
        </p:txBody>
      </p:sp>
      <p:sp>
        <p:nvSpPr>
          <p:cNvPr id="9" name="Rectangle 8">
            <a:extLst>
              <a:ext uri="{FF2B5EF4-FFF2-40B4-BE49-F238E27FC236}">
                <a16:creationId xmlns:a16="http://schemas.microsoft.com/office/drawing/2014/main" id="{429F9E2F-05E5-4DF9-9BA9-396A9ACEC6FE}"/>
              </a:ext>
            </a:extLst>
          </p:cNvPr>
          <p:cNvSpPr/>
          <p:nvPr/>
        </p:nvSpPr>
        <p:spPr>
          <a:xfrm>
            <a:off x="1447800" y="1141606"/>
            <a:ext cx="9710376" cy="5661678"/>
          </a:xfrm>
          <a:prstGeom prst="rect">
            <a:avLst/>
          </a:prstGeom>
        </p:spPr>
        <p:txBody>
          <a:bodyPr wrap="square">
            <a:spAutoFit/>
          </a:bodyPr>
          <a:lstStyle/>
          <a:p>
            <a:pPr algn="l"/>
            <a:r>
              <a:rPr lang="en-US" sz="1400" b="1" i="0" u="none" strike="noStrike" dirty="0">
                <a:solidFill>
                  <a:srgbClr val="000000"/>
                </a:solidFill>
                <a:effectLst/>
              </a:rPr>
              <a:t>ANNUAL CALL: NEW UPDATES</a:t>
            </a:r>
          </a:p>
          <a:p>
            <a:pPr algn="l"/>
            <a:endParaRPr lang="en-US" sz="1400" b="1" i="0" u="none" strike="noStrike" dirty="0">
              <a:solidFill>
                <a:srgbClr val="000000"/>
              </a:solidFill>
              <a:effectLst/>
            </a:endParaRPr>
          </a:p>
          <a:p>
            <a:pPr algn="l"/>
            <a:r>
              <a:rPr lang="en-US" sz="1400" b="1" i="0" dirty="0">
                <a:solidFill>
                  <a:srgbClr val="000000"/>
                </a:solidFill>
                <a:effectLst/>
              </a:rPr>
              <a:t>Distinguished Professor Emeritus: </a:t>
            </a:r>
            <a:r>
              <a:rPr lang="en-US" sz="1400" b="0" i="0" dirty="0">
                <a:solidFill>
                  <a:srgbClr val="000000"/>
                </a:solidFill>
                <a:effectLst/>
              </a:rPr>
              <a:t>For faculty who are at Professor, Step 9 or 9.5 and who will be retiring before advancing to Above Scale, department(s) may prepare a dossier requesting the title </a:t>
            </a:r>
            <a:r>
              <a:rPr lang="en-US" sz="1400" b="0" i="0" u="sng" dirty="0">
                <a:solidFill>
                  <a:srgbClr val="000000"/>
                </a:solidFill>
                <a:effectLst/>
              </a:rPr>
              <a:t>“Distinguished Professor Emeritus” </a:t>
            </a:r>
            <a:r>
              <a:rPr lang="en-US" sz="1400" b="0" i="0" dirty="0">
                <a:solidFill>
                  <a:srgbClr val="000000"/>
                </a:solidFill>
                <a:effectLst/>
              </a:rPr>
              <a:t>that would be forwarded to the Dean’s office and to CAP per the Delegation of Authority and assessed by the standards of UC APM 220-18.b.4. This action would need to be completed in the year of the faculty member’s retirement. If approved, this title would be conferred upon retirement. This process is a change in title only and will not result in advancement to Above Scale. Faculty who retired on August 31, 2020, or later and were either at Step 9 or Step 9.5 will be eligible to retroactively go through this process. Actions will need to be submitted in the academic year 2022-2023.</a:t>
            </a:r>
            <a:endParaRPr lang="en-US" sz="1400" b="1" i="0" dirty="0">
              <a:solidFill>
                <a:srgbClr val="022851"/>
              </a:solidFill>
              <a:effectLst/>
            </a:endParaRPr>
          </a:p>
          <a:p>
            <a:pPr algn="l"/>
            <a:endParaRPr lang="en-US" sz="1400" b="0" i="0" dirty="0">
              <a:solidFill>
                <a:srgbClr val="000000"/>
              </a:solidFill>
              <a:effectLst/>
            </a:endParaRPr>
          </a:p>
          <a:p>
            <a:pPr algn="l"/>
            <a:r>
              <a:rPr lang="en-US" sz="1400" b="1" i="0" dirty="0">
                <a:solidFill>
                  <a:srgbClr val="000000"/>
                </a:solidFill>
                <a:effectLst/>
              </a:rPr>
              <a:t>Peer Evaluation of Teaching for Any Action:</a:t>
            </a:r>
            <a:r>
              <a:rPr lang="en-US" sz="1400" b="0" i="0" dirty="0">
                <a:solidFill>
                  <a:srgbClr val="000000"/>
                </a:solidFill>
                <a:effectLst/>
              </a:rPr>
              <a:t> Faculty can request a peer evaluation of teaching for any action in order to provide a more balanced perspective on their teaching record beyond student evaluations.</a:t>
            </a:r>
          </a:p>
          <a:p>
            <a:pPr algn="l"/>
            <a:endParaRPr lang="en-US" sz="1400" b="0" i="0" dirty="0">
              <a:solidFill>
                <a:srgbClr val="000000"/>
              </a:solidFill>
              <a:effectLst/>
            </a:endParaRPr>
          </a:p>
          <a:p>
            <a:pPr algn="l"/>
            <a:r>
              <a:rPr lang="en-US" sz="1400" b="1" i="0" dirty="0">
                <a:solidFill>
                  <a:srgbClr val="000000"/>
                </a:solidFill>
                <a:effectLst/>
              </a:rPr>
              <a:t>Items to Include with Extramural Letter Requests: </a:t>
            </a:r>
            <a:r>
              <a:rPr lang="en-US" sz="1400" b="0" i="0" dirty="0">
                <a:solidFill>
                  <a:srgbClr val="000000"/>
                </a:solidFill>
                <a:effectLst/>
              </a:rPr>
              <a:t>While UC Davis has recently encouraged departments to utilize a more holistic evaluation process for advancements due to the deleterious impact of the pandemic on academic careers, extramural letter writers may not be aware of this. Therefore, when seeking extramural letters, we recommend that Department Chairs also consider including with the request the candidate’s statement, a statement of contributions to diversity, equity, and inclusion, and, if available, the COVID opportunities and challenges statement. Any of these items provided to extramural letter writers should first be approved by the candidate, as some faculty may not wish these documents to be shared outside the university.</a:t>
            </a:r>
          </a:p>
          <a:p>
            <a:pPr algn="l"/>
            <a:endParaRPr lang="en-US" sz="1400" b="0" i="0" dirty="0">
              <a:solidFill>
                <a:srgbClr val="000000"/>
              </a:solidFill>
              <a:effectLst/>
            </a:endParaRPr>
          </a:p>
          <a:p>
            <a:pPr algn="l"/>
            <a:r>
              <a:rPr lang="en-US" sz="1400" b="1" i="0" dirty="0">
                <a:solidFill>
                  <a:srgbClr val="000000"/>
                </a:solidFill>
                <a:effectLst/>
              </a:rPr>
              <a:t>Jr. Specialist Reappointment Guidance:</a:t>
            </a:r>
            <a:r>
              <a:rPr lang="en-US" sz="1400" b="0" i="0" dirty="0">
                <a:solidFill>
                  <a:srgbClr val="000000"/>
                </a:solidFill>
                <a:effectLst/>
              </a:rPr>
              <a:t> Absent serious performance issues, a Jr. Specialist reappointed for a second year in that title must be moved from salary step 1 to salary step 2.</a:t>
            </a:r>
          </a:p>
          <a:p>
            <a:pPr algn="l"/>
            <a:endParaRPr lang="en-US" sz="1400" b="0" i="0" dirty="0">
              <a:solidFill>
                <a:srgbClr val="000000"/>
              </a:solidFill>
              <a:effectLst/>
            </a:endParaRPr>
          </a:p>
          <a:p>
            <a:pPr algn="l"/>
            <a:r>
              <a:rPr lang="en-US" sz="1400" b="1" i="0" dirty="0">
                <a:solidFill>
                  <a:srgbClr val="000000"/>
                </a:solidFill>
                <a:effectLst/>
              </a:rPr>
              <a:t>COVID Impact Statements in MyInfoVault (MIV):</a:t>
            </a:r>
            <a:r>
              <a:rPr lang="en-US" sz="1400" b="0" i="0" dirty="0">
                <a:solidFill>
                  <a:srgbClr val="000000"/>
                </a:solidFill>
                <a:effectLst/>
              </a:rPr>
              <a:t> COVID impact statement should be uploaded into MIV as </a:t>
            </a:r>
            <a:r>
              <a:rPr lang="en-US" sz="1400" b="0" i="0" u="sng" dirty="0">
                <a:solidFill>
                  <a:srgbClr val="000000"/>
                </a:solidFill>
                <a:effectLst/>
              </a:rPr>
              <a:t>“COVID Opportunities and Challenges Statement.”</a:t>
            </a:r>
            <a:r>
              <a:rPr lang="en-US" sz="1400" b="0" i="0" dirty="0">
                <a:solidFill>
                  <a:srgbClr val="000000"/>
                </a:solidFill>
                <a:effectLst/>
              </a:rPr>
              <a:t> This should no longer be included as the 6th page of a Candidate’s Statement.</a:t>
            </a:r>
          </a:p>
          <a:p>
            <a:pPr marL="800100" lvl="1" indent="-342900">
              <a:lnSpc>
                <a:spcPct val="115000"/>
              </a:lnSpc>
              <a:buFont typeface="+mj-lt"/>
              <a:buAutoNum type="arabicPeriod"/>
            </a:pPr>
            <a:endParaRPr lang="en-US" sz="1100" u="sng" dirty="0">
              <a:effectLst/>
              <a:ea typeface="Times New Roman" panose="02020603050405020304" pitchFamily="18" charset="0"/>
            </a:endParaRPr>
          </a:p>
        </p:txBody>
      </p:sp>
      <p:pic>
        <p:nvPicPr>
          <p:cNvPr id="8" name="Graphic 7" descr="Speaker phone outline">
            <a:extLst>
              <a:ext uri="{FF2B5EF4-FFF2-40B4-BE49-F238E27FC236}">
                <a16:creationId xmlns:a16="http://schemas.microsoft.com/office/drawing/2014/main" id="{D2E5804A-060C-DAD6-E33D-B256F2E6B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585" y="1600200"/>
            <a:ext cx="914400" cy="914400"/>
          </a:xfrm>
          <a:prstGeom prst="rect">
            <a:avLst/>
          </a:prstGeom>
        </p:spPr>
      </p:pic>
    </p:spTree>
    <p:extLst>
      <p:ext uri="{BB962C8B-B14F-4D97-AF65-F5344CB8AC3E}">
        <p14:creationId xmlns:p14="http://schemas.microsoft.com/office/powerpoint/2010/main" val="1715171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a:p>
        </p:txBody>
      </p:sp>
      <p:sp>
        <p:nvSpPr>
          <p:cNvPr id="4" name="object 4"/>
          <p:cNvSpPr/>
          <p:nvPr/>
        </p:nvSpPr>
        <p:spPr>
          <a:xfrm>
            <a:off x="914400" y="25146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b="0" spc="-10" dirty="0">
                <a:latin typeface="Arial"/>
                <a:cs typeface="Arial"/>
              </a:rPr>
              <a:t>Faculty and Professional Development</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30</a:t>
            </a:fld>
            <a:endParaRPr sz="1100">
              <a:latin typeface="Arial"/>
              <a:cs typeface="Arial"/>
            </a:endParaRPr>
          </a:p>
        </p:txBody>
      </p:sp>
      <p:sp>
        <p:nvSpPr>
          <p:cNvPr id="8" name="object 6">
            <a:extLst>
              <a:ext uri="{FF2B5EF4-FFF2-40B4-BE49-F238E27FC236}">
                <a16:creationId xmlns:a16="http://schemas.microsoft.com/office/drawing/2014/main" id="{B629CBBB-0718-31CD-37E4-9927CDF50AE8}"/>
              </a:ext>
            </a:extLst>
          </p:cNvPr>
          <p:cNvSpPr txBox="1"/>
          <p:nvPr/>
        </p:nvSpPr>
        <p:spPr>
          <a:xfrm>
            <a:off x="1654602" y="1450333"/>
            <a:ext cx="9505315" cy="1806264"/>
          </a:xfrm>
          <a:prstGeom prst="rect">
            <a:avLst/>
          </a:prstGeom>
        </p:spPr>
        <p:txBody>
          <a:bodyPr vert="horz" wrap="square" lIns="0" tIns="86995" rIns="0" bIns="0" rtlCol="0">
            <a:spAutoFit/>
          </a:bodyPr>
          <a:lstStyle/>
          <a:p>
            <a:pPr marL="12700" algn="ctr">
              <a:lnSpc>
                <a:spcPct val="100000"/>
              </a:lnSpc>
              <a:spcBef>
                <a:spcPts val="685"/>
              </a:spcBef>
              <a:buSzPct val="85294"/>
              <a:tabLst>
                <a:tab pos="354965" algn="l"/>
                <a:tab pos="355600" algn="l"/>
              </a:tabLst>
            </a:pPr>
            <a:r>
              <a:rPr lang="en-US" sz="2000" dirty="0">
                <a:latin typeface="Calibri"/>
                <a:cs typeface="Calibri"/>
              </a:rPr>
              <a:t>For questions regarding Faculty and Professional Development, mentoring, new programs, or to request an offering, please contact:  </a:t>
            </a:r>
            <a:r>
              <a:rPr lang="en-US" sz="2000" dirty="0">
                <a:latin typeface="Calibri"/>
                <a:cs typeface="Calibri"/>
                <a:hlinkClick r:id="rId3"/>
              </a:rPr>
              <a:t>hs-ucdhsfacultydevelopment@ucdavis.edu</a:t>
            </a:r>
            <a:endParaRPr lang="en-US" sz="2000" dirty="0">
              <a:latin typeface="Calibri"/>
              <a:cs typeface="Calibri"/>
            </a:endParaRPr>
          </a:p>
          <a:p>
            <a:pPr marL="12700" algn="ctr">
              <a:lnSpc>
                <a:spcPct val="100000"/>
              </a:lnSpc>
              <a:spcBef>
                <a:spcPts val="685"/>
              </a:spcBef>
              <a:buSzPct val="85294"/>
              <a:tabLst>
                <a:tab pos="354965" algn="l"/>
                <a:tab pos="355600" algn="l"/>
              </a:tabLst>
            </a:pPr>
            <a:r>
              <a:rPr lang="en-US" sz="2000" dirty="0">
                <a:latin typeface="Calibri"/>
                <a:cs typeface="Calibri"/>
              </a:rPr>
              <a:t>Or visit: </a:t>
            </a:r>
            <a:r>
              <a:rPr lang="en-US" sz="2000" dirty="0">
                <a:latin typeface="Calibri"/>
                <a:cs typeface="Calibri"/>
                <a:hlinkClick r:id="rId4"/>
              </a:rPr>
              <a:t>https://health.ucdavis.edu/facultydev/about-us/team</a:t>
            </a:r>
            <a:endParaRPr lang="en-US" sz="2000" dirty="0">
              <a:latin typeface="Calibri"/>
              <a:cs typeface="Calibri"/>
            </a:endParaRPr>
          </a:p>
          <a:p>
            <a:pPr marL="12700" algn="ctr">
              <a:lnSpc>
                <a:spcPct val="100000"/>
              </a:lnSpc>
              <a:spcBef>
                <a:spcPts val="685"/>
              </a:spcBef>
              <a:buSzPct val="85294"/>
              <a:tabLst>
                <a:tab pos="354965" algn="l"/>
                <a:tab pos="355600" algn="l"/>
              </a:tabLst>
            </a:pPr>
            <a:r>
              <a:rPr lang="en-US" sz="2000" dirty="0">
                <a:latin typeface="Calibri"/>
                <a:cs typeface="Calibri"/>
              </a:rPr>
              <a:t>Please visit the website for training and program information and professional development resources for faculty: </a:t>
            </a:r>
            <a:r>
              <a:rPr lang="en-US" sz="2000" dirty="0">
                <a:latin typeface="Calibri"/>
                <a:cs typeface="Calibri"/>
                <a:hlinkClick r:id="rId5"/>
              </a:rPr>
              <a:t>https://health.ucdavis.edu/facultydev</a:t>
            </a:r>
            <a:r>
              <a:rPr lang="en-US" sz="2000" dirty="0">
                <a:latin typeface="Calibri"/>
                <a:cs typeface="Calibri"/>
              </a:rPr>
              <a:t> </a:t>
            </a:r>
            <a:endParaRPr sz="2000" dirty="0">
              <a:latin typeface="Calibri"/>
              <a:cs typeface="Calibri"/>
            </a:endParaRPr>
          </a:p>
        </p:txBody>
      </p:sp>
      <p:pic>
        <p:nvPicPr>
          <p:cNvPr id="10" name="Picture 9">
            <a:extLst>
              <a:ext uri="{FF2B5EF4-FFF2-40B4-BE49-F238E27FC236}">
                <a16:creationId xmlns:a16="http://schemas.microsoft.com/office/drawing/2014/main" id="{15326FE2-3C11-C377-0086-39CDFFD00A65}"/>
              </a:ext>
            </a:extLst>
          </p:cNvPr>
          <p:cNvPicPr>
            <a:picLocks noChangeAspect="1"/>
          </p:cNvPicPr>
          <p:nvPr/>
        </p:nvPicPr>
        <p:blipFill>
          <a:blip r:embed="rId6"/>
          <a:stretch>
            <a:fillRect/>
          </a:stretch>
        </p:blipFill>
        <p:spPr>
          <a:xfrm>
            <a:off x="2949684" y="3617270"/>
            <a:ext cx="6915150" cy="2962275"/>
          </a:xfrm>
          <a:prstGeom prst="rect">
            <a:avLst/>
          </a:prstGeom>
        </p:spPr>
      </p:pic>
      <p:pic>
        <p:nvPicPr>
          <p:cNvPr id="9" name="Graphic 8" descr="Address Book outline">
            <a:extLst>
              <a:ext uri="{FF2B5EF4-FFF2-40B4-BE49-F238E27FC236}">
                <a16:creationId xmlns:a16="http://schemas.microsoft.com/office/drawing/2014/main" id="{3CF27D70-B371-AE3C-55E8-9EC2B83D02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200" y="1344930"/>
            <a:ext cx="914400" cy="914400"/>
          </a:xfrm>
          <a:prstGeom prst="rect">
            <a:avLst/>
          </a:prstGeom>
        </p:spPr>
      </p:pic>
    </p:spTree>
    <p:custDataLst>
      <p:tags r:id="rId1"/>
    </p:custDataLst>
    <p:extLst>
      <p:ext uri="{BB962C8B-B14F-4D97-AF65-F5344CB8AC3E}">
        <p14:creationId xmlns:p14="http://schemas.microsoft.com/office/powerpoint/2010/main" val="272559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dirty="0"/>
              <a:t>31</a:t>
            </a:fld>
            <a:endParaRPr dirty="0"/>
          </a:p>
        </p:txBody>
      </p:sp>
      <p:pic>
        <p:nvPicPr>
          <p:cNvPr id="8" name="Picture 7" descr="Text&#10;&#10;Description automatically generated">
            <a:extLst>
              <a:ext uri="{FF2B5EF4-FFF2-40B4-BE49-F238E27FC236}">
                <a16:creationId xmlns:a16="http://schemas.microsoft.com/office/drawing/2014/main" id="{F494F284-F440-47A6-518E-288157488A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71800" y="990600"/>
            <a:ext cx="5852160" cy="4389120"/>
          </a:xfrm>
          <a:prstGeom prst="rect">
            <a:avLst/>
          </a:prstGeom>
          <a:ln>
            <a:noFill/>
          </a:ln>
          <a:effectLst>
            <a:softEdge rad="112500"/>
          </a:effectLst>
        </p:spPr>
      </p:pic>
    </p:spTree>
  </p:cSld>
  <p:clrMapOvr>
    <a:masterClrMapping/>
  </p:clrMapOvr>
  <p:transition spd="slow">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7CB80E-882A-7E53-09F6-3B6DC3B4443E}"/>
              </a:ext>
            </a:extLst>
          </p:cNvPr>
          <p:cNvSpPr>
            <a:spLocks noGrp="1"/>
          </p:cNvSpPr>
          <p:nvPr>
            <p:ph sz="half" idx="2"/>
          </p:nvPr>
        </p:nvSpPr>
        <p:spPr>
          <a:xfrm>
            <a:off x="228600" y="1627600"/>
            <a:ext cx="5303520" cy="3197735"/>
          </a:xfrm>
        </p:spPr>
        <p:txBody>
          <a:bodyPr/>
          <a:lstStyle/>
          <a:p>
            <a:r>
              <a:rPr lang="en-US" dirty="0">
                <a:solidFill>
                  <a:schemeClr val="tx1"/>
                </a:solidFill>
              </a:rPr>
              <a:t>Department Letter</a:t>
            </a:r>
          </a:p>
          <a:p>
            <a:pPr marL="285750" indent="-285750">
              <a:buFont typeface="Wingdings" panose="05000000000000000000" pitchFamily="2" charset="2"/>
              <a:buChar char="§"/>
            </a:pPr>
            <a:endParaRPr lang="en-US" sz="1400" dirty="0">
              <a:solidFill>
                <a:schemeClr val="tx1"/>
              </a:solidFill>
            </a:endParaRPr>
          </a:p>
          <a:p>
            <a:pPr marL="514350" indent="-285750">
              <a:lnSpc>
                <a:spcPct val="107000"/>
              </a:lnSpc>
              <a:spcAft>
                <a:spcPts val="800"/>
              </a:spcAft>
              <a:buFont typeface="Wingdings" panose="05000000000000000000" pitchFamily="2" charset="2"/>
              <a:buChar char="§"/>
            </a:pPr>
            <a:r>
              <a:rPr lang="en-US" sz="1400" kern="1200" dirty="0">
                <a:solidFill>
                  <a:schemeClr val="tx1"/>
                </a:solidFill>
                <a:effectLst/>
                <a:ea typeface="Times New Roman" panose="02020603050405020304" pitchFamily="18" charset="0"/>
                <a:cs typeface="Times New Roman" panose="02020603050405020304" pitchFamily="18" charset="0"/>
              </a:rPr>
              <a:t>Make sure that the vote count is correct and that it adds up to the total faculty eligible to vote</a:t>
            </a:r>
            <a:endParaRPr lang="en-US" sz="1400" dirty="0">
              <a:solidFill>
                <a:schemeClr val="tx1"/>
              </a:solidFill>
              <a:effectLst/>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800"/>
              </a:spcAft>
              <a:buFont typeface="Wingdings" panose="05000000000000000000" pitchFamily="2" charset="2"/>
              <a:buChar char="§"/>
            </a:pPr>
            <a:r>
              <a:rPr lang="en-US" sz="1400" dirty="0">
                <a:solidFill>
                  <a:schemeClr val="tx1"/>
                </a:solidFill>
                <a:effectLst/>
                <a:ea typeface="Calibri" panose="020F0502020204030204" pitchFamily="34" charset="0"/>
                <a:cs typeface="Times New Roman" panose="02020603050405020304" pitchFamily="18" charset="0"/>
              </a:rPr>
              <a:t>MUST include no votes in the vote count and the comments in the department letter </a:t>
            </a:r>
          </a:p>
          <a:p>
            <a:pPr marL="514350" indent="-285750">
              <a:lnSpc>
                <a:spcPct val="107000"/>
              </a:lnSpc>
              <a:spcAft>
                <a:spcPts val="800"/>
              </a:spcAft>
              <a:buFont typeface="Wingdings" panose="05000000000000000000" pitchFamily="2" charset="2"/>
              <a:buChar char="§"/>
            </a:pPr>
            <a:r>
              <a:rPr lang="en-US" sz="1400" dirty="0">
                <a:solidFill>
                  <a:schemeClr val="tx1"/>
                </a:solidFill>
                <a:ea typeface="Calibri" panose="020F0502020204030204" pitchFamily="34" charset="0"/>
                <a:cs typeface="Times New Roman" panose="02020603050405020304" pitchFamily="18" charset="0"/>
              </a:rPr>
              <a:t>If the department supports step plus indicate the specific domain (Research, Service, and Teaching) that the additional step supports </a:t>
            </a:r>
          </a:p>
          <a:p>
            <a:pPr marL="514350" indent="-285750">
              <a:lnSpc>
                <a:spcPct val="107000"/>
              </a:lnSpc>
              <a:spcAft>
                <a:spcPts val="800"/>
              </a:spcAft>
              <a:buFont typeface="Wingdings" panose="05000000000000000000" pitchFamily="2" charset="2"/>
              <a:buChar char="§"/>
            </a:pPr>
            <a:r>
              <a:rPr lang="en-US" sz="1400" dirty="0">
                <a:solidFill>
                  <a:schemeClr val="tx1"/>
                </a:solidFill>
                <a:effectLst/>
                <a:ea typeface="Calibri" panose="020F0502020204030204" pitchFamily="34" charset="0"/>
                <a:cs typeface="Times New Roman" panose="02020603050405020304" pitchFamily="18" charset="0"/>
              </a:rPr>
              <a:t>% o</a:t>
            </a:r>
            <a:r>
              <a:rPr lang="en-US" sz="1400" dirty="0">
                <a:solidFill>
                  <a:schemeClr val="tx1"/>
                </a:solidFill>
                <a:ea typeface="Calibri" panose="020F0502020204030204" pitchFamily="34" charset="0"/>
                <a:cs typeface="Times New Roman" panose="02020603050405020304" pitchFamily="18" charset="0"/>
              </a:rPr>
              <a:t>f Clinical effort (Required for </a:t>
            </a:r>
            <a:r>
              <a:rPr lang="en-US" sz="1400" dirty="0" err="1">
                <a:solidFill>
                  <a:schemeClr val="tx1"/>
                </a:solidFill>
                <a:ea typeface="Calibri" panose="020F0502020204030204" pitchFamily="34" charset="0"/>
                <a:cs typeface="Times New Roman" panose="02020603050405020304" pitchFamily="18" charset="0"/>
              </a:rPr>
              <a:t>ClinX</a:t>
            </a:r>
            <a:r>
              <a:rPr lang="en-US" sz="1400" dirty="0">
                <a:solidFill>
                  <a:schemeClr val="tx1"/>
                </a:solidFill>
                <a:ea typeface="Calibri" panose="020F0502020204030204" pitchFamily="34" charset="0"/>
                <a:cs typeface="Times New Roman" panose="02020603050405020304" pitchFamily="18" charset="0"/>
              </a:rPr>
              <a:t>), and for Adjunct Professors the % distribution of research and teaching.</a:t>
            </a:r>
            <a:endParaRPr lang="en-US" sz="1400" dirty="0">
              <a:solidFill>
                <a:schemeClr val="tx1"/>
              </a:solidFill>
              <a:effectLst/>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800"/>
              </a:spcAft>
              <a:buFont typeface="Wingdings" panose="05000000000000000000" pitchFamily="2" charset="2"/>
              <a:buChar char="§"/>
            </a:pPr>
            <a:r>
              <a:rPr lang="en-US" sz="1400" dirty="0">
                <a:solidFill>
                  <a:schemeClr val="tx1"/>
                </a:solidFill>
              </a:rPr>
              <a:t>Add the proposed step in the department letter, not TBD  </a:t>
            </a:r>
          </a:p>
        </p:txBody>
      </p:sp>
      <p:sp>
        <p:nvSpPr>
          <p:cNvPr id="4" name="Content Placeholder 3">
            <a:extLst>
              <a:ext uri="{FF2B5EF4-FFF2-40B4-BE49-F238E27FC236}">
                <a16:creationId xmlns:a16="http://schemas.microsoft.com/office/drawing/2014/main" id="{CC9F3C50-CE84-CAD0-AB49-7757548F6ADC}"/>
              </a:ext>
            </a:extLst>
          </p:cNvPr>
          <p:cNvSpPr>
            <a:spLocks noGrp="1"/>
          </p:cNvSpPr>
          <p:nvPr>
            <p:ph sz="half" idx="3"/>
          </p:nvPr>
        </p:nvSpPr>
        <p:spPr>
          <a:xfrm>
            <a:off x="6278880" y="1577341"/>
            <a:ext cx="5303520" cy="5268596"/>
          </a:xfrm>
        </p:spPr>
        <p:txBody>
          <a:bodyPr/>
          <a:lstStyle/>
          <a:p>
            <a:r>
              <a:rPr lang="en-US" dirty="0">
                <a:solidFill>
                  <a:schemeClr val="tx1"/>
                </a:solidFill>
              </a:rPr>
              <a:t>Packet</a:t>
            </a:r>
          </a:p>
          <a:p>
            <a:pPr marL="285750" indent="-285750">
              <a:buFont typeface="Wingdings" panose="05000000000000000000" pitchFamily="2" charset="2"/>
              <a:buChar char="§"/>
            </a:pPr>
            <a:endParaRPr lang="en-US" sz="1400" dirty="0">
              <a:solidFill>
                <a:schemeClr val="tx1"/>
              </a:solidFill>
            </a:endParaRPr>
          </a:p>
          <a:p>
            <a:pPr marL="285750" indent="-285750">
              <a:buFont typeface="Wingdings" panose="05000000000000000000" pitchFamily="2" charset="2"/>
              <a:buChar char="§"/>
            </a:pPr>
            <a:r>
              <a:rPr lang="en-US" sz="1400" dirty="0">
                <a:solidFill>
                  <a:schemeClr val="tx1"/>
                </a:solidFill>
                <a:effectLst/>
                <a:ea typeface="Calibri" panose="020F0502020204030204" pitchFamily="34" charset="0"/>
                <a:cs typeface="Times New Roman" panose="02020603050405020304" pitchFamily="18" charset="0"/>
              </a:rPr>
              <a:t>Double check that the links are active and not broken for all required categories that are required to have links published/In press </a:t>
            </a:r>
            <a:r>
              <a:rPr lang="en-US" sz="1400" dirty="0">
                <a:solidFill>
                  <a:schemeClr val="tx1"/>
                </a:solidFill>
                <a:ea typeface="Calibri" panose="020F0502020204030204" pitchFamily="34" charset="0"/>
                <a:cs typeface="Times New Roman" panose="02020603050405020304" pitchFamily="18" charset="0"/>
              </a:rPr>
              <a:t>p</a:t>
            </a:r>
            <a:r>
              <a:rPr lang="en-US" sz="1400" dirty="0">
                <a:solidFill>
                  <a:schemeClr val="tx1"/>
                </a:solidFill>
                <a:effectLst/>
                <a:ea typeface="Calibri" panose="020F0502020204030204" pitchFamily="34" charset="0"/>
                <a:cs typeface="Times New Roman" panose="02020603050405020304" pitchFamily="18" charset="0"/>
              </a:rPr>
              <a:t>ublications, </a:t>
            </a:r>
            <a:r>
              <a:rPr lang="en-US" sz="1400" dirty="0">
                <a:solidFill>
                  <a:schemeClr val="tx1"/>
                </a:solidFill>
                <a:ea typeface="Calibri" panose="020F0502020204030204" pitchFamily="34" charset="0"/>
                <a:cs typeface="Times New Roman" panose="02020603050405020304" pitchFamily="18" charset="0"/>
              </a:rPr>
              <a:t>b</a:t>
            </a:r>
            <a:r>
              <a:rPr lang="en-US" sz="1400" dirty="0">
                <a:solidFill>
                  <a:schemeClr val="tx1"/>
                </a:solidFill>
                <a:effectLst/>
                <a:ea typeface="Calibri" panose="020F0502020204030204" pitchFamily="34" charset="0"/>
                <a:cs typeface="Times New Roman" panose="02020603050405020304" pitchFamily="18" charset="0"/>
              </a:rPr>
              <a:t>ook </a:t>
            </a:r>
            <a:r>
              <a:rPr lang="en-US" sz="1400" dirty="0">
                <a:solidFill>
                  <a:schemeClr val="tx1"/>
                </a:solidFill>
                <a:ea typeface="Calibri" panose="020F0502020204030204" pitchFamily="34" charset="0"/>
                <a:cs typeface="Times New Roman" panose="02020603050405020304" pitchFamily="18" charset="0"/>
              </a:rPr>
              <a:t>c</a:t>
            </a:r>
            <a:r>
              <a:rPr lang="en-US" sz="1400" dirty="0">
                <a:solidFill>
                  <a:schemeClr val="tx1"/>
                </a:solidFill>
                <a:effectLst/>
                <a:ea typeface="Calibri" panose="020F0502020204030204" pitchFamily="34" charset="0"/>
                <a:cs typeface="Times New Roman" panose="02020603050405020304" pitchFamily="18" charset="0"/>
              </a:rPr>
              <a:t>hapters, evaluations, and editorial reviews  </a:t>
            </a:r>
            <a:r>
              <a:rPr lang="en-US" sz="1400" i="1" dirty="0">
                <a:solidFill>
                  <a:schemeClr val="tx1"/>
                </a:solidFill>
              </a:rPr>
              <a:t>  </a:t>
            </a:r>
          </a:p>
          <a:p>
            <a:pPr marL="285750" indent="-285750">
              <a:buFont typeface="Wingdings" panose="05000000000000000000" pitchFamily="2" charset="2"/>
              <a:buChar char="§"/>
            </a:pPr>
            <a:endParaRPr lang="en-US" sz="1400" i="1" dirty="0">
              <a:solidFill>
                <a:schemeClr val="tx1"/>
              </a:solidFill>
            </a:endParaRPr>
          </a:p>
          <a:p>
            <a:pPr marL="285750" indent="-285750">
              <a:buFont typeface="Wingdings" panose="05000000000000000000" pitchFamily="2" charset="2"/>
              <a:buChar char="§"/>
            </a:pPr>
            <a:r>
              <a:rPr lang="en-US" sz="1400" dirty="0">
                <a:solidFill>
                  <a:schemeClr val="tx1"/>
                </a:solidFill>
                <a:effectLst/>
                <a:ea typeface="Calibri" panose="020F0502020204030204" pitchFamily="34" charset="0"/>
                <a:cs typeface="Times New Roman" panose="02020603050405020304" pitchFamily="18" charset="0"/>
              </a:rPr>
              <a:t>Ensure that the correct title code, % of appointment, series, years at rank/step, action type, and delegation, are accurate on the Action Form</a:t>
            </a:r>
          </a:p>
          <a:p>
            <a:pPr marL="285750" indent="-285750">
              <a:buFont typeface="Wingdings" panose="05000000000000000000" pitchFamily="2" charset="2"/>
              <a:buChar char="§"/>
            </a:pPr>
            <a:endParaRPr lang="en-US" sz="1400" dirty="0">
              <a:solidFill>
                <a:schemeClr val="tx1"/>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1400" dirty="0">
                <a:solidFill>
                  <a:schemeClr val="tx1"/>
                </a:solidFill>
                <a:effectLst/>
                <a:ea typeface="Calibri" panose="020F0502020204030204" pitchFamily="34" charset="0"/>
                <a:cs typeface="Times New Roman" panose="02020603050405020304" pitchFamily="18" charset="0"/>
              </a:rPr>
              <a:t>Draw a line for the current review period, since the last action. Previous lines should remain for the future, </a:t>
            </a:r>
            <a:r>
              <a:rPr lang="en-US" sz="1400" dirty="0">
                <a:solidFill>
                  <a:schemeClr val="tx1"/>
                </a:solidFill>
                <a:effectLst/>
              </a:rPr>
              <a:t>especially for promotion actions and actions that cross barrier steps</a:t>
            </a:r>
          </a:p>
          <a:p>
            <a:pPr marL="285750" indent="-285750">
              <a:buFont typeface="Wingdings" panose="05000000000000000000" pitchFamily="2" charset="2"/>
              <a:buChar char="§"/>
            </a:pPr>
            <a:endParaRPr lang="en-US" sz="1400" dirty="0">
              <a:solidFill>
                <a:schemeClr val="tx1"/>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1400" dirty="0">
                <a:solidFill>
                  <a:schemeClr val="tx1"/>
                </a:solidFill>
                <a:ea typeface="Calibri" panose="020F0502020204030204" pitchFamily="34" charset="0"/>
                <a:cs typeface="Times New Roman" panose="02020603050405020304" pitchFamily="18" charset="0"/>
              </a:rPr>
              <a:t>Add asterisks under Publications for the current review period</a:t>
            </a:r>
          </a:p>
          <a:p>
            <a:pPr marL="285750" indent="-285750">
              <a:buFont typeface="Wingdings" panose="05000000000000000000" pitchFamily="2" charset="2"/>
              <a:buChar char="§"/>
            </a:pPr>
            <a:endParaRPr lang="en-US" sz="1400" dirty="0">
              <a:solidFill>
                <a:schemeClr val="tx1"/>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1400" dirty="0">
                <a:solidFill>
                  <a:schemeClr val="tx1"/>
                </a:solidFill>
                <a:ea typeface="Calibri" panose="020F0502020204030204" pitchFamily="34" charset="0"/>
                <a:cs typeface="Times New Roman" panose="02020603050405020304" pitchFamily="18" charset="0"/>
              </a:rPr>
              <a:t>For Project Scientists, Specialists, Professional Researchers </a:t>
            </a:r>
            <a:r>
              <a:rPr lang="en-US" sz="1400" dirty="0">
                <a:solidFill>
                  <a:schemeClr val="tx1"/>
                </a:solidFill>
                <a:effectLst/>
                <a:ea typeface="Calibri" panose="020F0502020204030204" pitchFamily="34" charset="0"/>
                <a:cs typeface="Times New Roman" panose="02020603050405020304" pitchFamily="18" charset="0"/>
              </a:rPr>
              <a:t>and Adjunct Professors, Include Notice of Eligibility. Position Descriptions required for merit/promotion review for Project Scientists, Specialists and Professional Researchers</a:t>
            </a:r>
          </a:p>
          <a:p>
            <a:endParaRPr lang="en-US" sz="1400" dirty="0">
              <a:solidFill>
                <a:schemeClr val="tx1"/>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1400" dirty="0">
                <a:solidFill>
                  <a:schemeClr val="tx1"/>
                </a:solidFill>
                <a:effectLst/>
                <a:ea typeface="Calibri" panose="020F0502020204030204" pitchFamily="34" charset="0"/>
                <a:cs typeface="Times New Roman" panose="02020603050405020304" pitchFamily="18" charset="0"/>
              </a:rPr>
              <a:t>Include Contributions to Jointly Authored Works</a:t>
            </a:r>
          </a:p>
          <a:p>
            <a:pPr marL="285750" indent="-285750">
              <a:buFont typeface="Wingdings" panose="05000000000000000000" pitchFamily="2" charset="2"/>
              <a:buChar char="§"/>
            </a:pPr>
            <a:endParaRPr lang="en-US" sz="1400" dirty="0">
              <a:solidFill>
                <a:schemeClr val="tx1"/>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1400" dirty="0">
                <a:solidFill>
                  <a:schemeClr val="tx1"/>
                </a:solidFill>
                <a:ea typeface="Calibri" panose="020F0502020204030204" pitchFamily="34" charset="0"/>
                <a:cs typeface="Times New Roman" panose="02020603050405020304" pitchFamily="18" charset="0"/>
              </a:rPr>
              <a:t>Candidate Statement maximum of  5 pages </a:t>
            </a:r>
            <a:endParaRPr lang="en-US" sz="1400" dirty="0">
              <a:solidFill>
                <a:schemeClr val="tx1"/>
              </a:solidFill>
              <a:effectLst/>
              <a:ea typeface="Calibri" panose="020F0502020204030204" pitchFamily="34" charset="0"/>
              <a:cs typeface="Times New Roman" panose="02020603050405020304" pitchFamily="18" charset="0"/>
            </a:endParaRPr>
          </a:p>
          <a:p>
            <a:endParaRPr lang="en-US" dirty="0"/>
          </a:p>
          <a:p>
            <a:endParaRPr lang="en-US" dirty="0"/>
          </a:p>
        </p:txBody>
      </p:sp>
      <p:sp>
        <p:nvSpPr>
          <p:cNvPr id="5" name="object 3">
            <a:extLst>
              <a:ext uri="{FF2B5EF4-FFF2-40B4-BE49-F238E27FC236}">
                <a16:creationId xmlns:a16="http://schemas.microsoft.com/office/drawing/2014/main" id="{A8066922-8BB4-BC03-FA3C-ABFDA00E310B}"/>
              </a:ext>
            </a:extLst>
          </p:cNvPr>
          <p:cNvSpPr>
            <a:spLocks noGrp="1"/>
          </p:cNvSpPr>
          <p:nvPr>
            <p:ph type="title"/>
          </p:nvPr>
        </p:nvSpPr>
        <p:spPr>
          <a:xfrm>
            <a:off x="669925" y="228600"/>
            <a:ext cx="10912475" cy="430887"/>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r>
              <a:rPr lang="en-US" sz="2800" b="0" spc="-10" dirty="0">
                <a:latin typeface="Arial"/>
                <a:cs typeface="Arial"/>
              </a:rPr>
              <a:t>MIV Packet Preparation – Common Errors</a:t>
            </a:r>
            <a:endParaRPr lang="en-US" sz="2800" dirty="0"/>
          </a:p>
        </p:txBody>
      </p:sp>
      <p:sp>
        <p:nvSpPr>
          <p:cNvPr id="6" name="object 2">
            <a:extLst>
              <a:ext uri="{FF2B5EF4-FFF2-40B4-BE49-F238E27FC236}">
                <a16:creationId xmlns:a16="http://schemas.microsoft.com/office/drawing/2014/main" id="{0DA9845F-9CB3-048F-F7F1-DF6D37C25C46}"/>
              </a:ext>
            </a:extLst>
          </p:cNvPr>
          <p:cNvSpPr/>
          <p:nvPr/>
        </p:nvSpPr>
        <p:spPr>
          <a:xfrm>
            <a:off x="131445" y="1202372"/>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pic>
        <p:nvPicPr>
          <p:cNvPr id="14" name="Graphic 13" descr="Document outline">
            <a:extLst>
              <a:ext uri="{FF2B5EF4-FFF2-40B4-BE49-F238E27FC236}">
                <a16:creationId xmlns:a16="http://schemas.microsoft.com/office/drawing/2014/main" id="{67C21FF6-83B2-0DAB-A094-C0DED1F0DF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4825335"/>
            <a:ext cx="914400" cy="914400"/>
          </a:xfrm>
          <a:prstGeom prst="rect">
            <a:avLst/>
          </a:prstGeom>
        </p:spPr>
      </p:pic>
      <p:pic>
        <p:nvPicPr>
          <p:cNvPr id="16" name="Graphic 15" descr="Folder Search outline">
            <a:extLst>
              <a:ext uri="{FF2B5EF4-FFF2-40B4-BE49-F238E27FC236}">
                <a16:creationId xmlns:a16="http://schemas.microsoft.com/office/drawing/2014/main" id="{A4F04127-D2C5-E712-6CDB-DCB3E1CDA3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15600" y="5771690"/>
            <a:ext cx="914400" cy="914400"/>
          </a:xfrm>
          <a:prstGeom prst="rect">
            <a:avLst/>
          </a:prstGeom>
        </p:spPr>
      </p:pic>
    </p:spTree>
    <p:extLst>
      <p:ext uri="{BB962C8B-B14F-4D97-AF65-F5344CB8AC3E}">
        <p14:creationId xmlns:p14="http://schemas.microsoft.com/office/powerpoint/2010/main" val="232594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1000"/>
                                        <p:tgtEl>
                                          <p:spTgt spid="4">
                                            <p:txEl>
                                              <p:pRg st="2" end="2"/>
                                            </p:txEl>
                                          </p:spTgt>
                                        </p:tgtEl>
                                      </p:cBhvr>
                                    </p:animEffect>
                                    <p:anim calcmode="lin" valueType="num">
                                      <p:cBhvr>
                                        <p:cTn id="5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1000"/>
                                        <p:tgtEl>
                                          <p:spTgt spid="4">
                                            <p:txEl>
                                              <p:pRg st="4" end="4"/>
                                            </p:txEl>
                                          </p:spTgt>
                                        </p:tgtEl>
                                      </p:cBhvr>
                                    </p:animEffect>
                                    <p:anim calcmode="lin" valueType="num">
                                      <p:cBhvr>
                                        <p:cTn id="6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Effect transition="in" filter="fade">
                                      <p:cBhvr>
                                        <p:cTn id="70" dur="1000"/>
                                        <p:tgtEl>
                                          <p:spTgt spid="4">
                                            <p:txEl>
                                              <p:pRg st="6" end="6"/>
                                            </p:txEl>
                                          </p:spTgt>
                                        </p:tgtEl>
                                      </p:cBhvr>
                                    </p:animEffect>
                                    <p:anim calcmode="lin" valueType="num">
                                      <p:cBhvr>
                                        <p:cTn id="7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Effect transition="in" filter="fade">
                                      <p:cBhvr>
                                        <p:cTn id="77" dur="1000"/>
                                        <p:tgtEl>
                                          <p:spTgt spid="4">
                                            <p:txEl>
                                              <p:pRg st="8" end="8"/>
                                            </p:txEl>
                                          </p:spTgt>
                                        </p:tgtEl>
                                      </p:cBhvr>
                                    </p:animEffect>
                                    <p:anim calcmode="lin" valueType="num">
                                      <p:cBhvr>
                                        <p:cTn id="7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10" end="10"/>
                                            </p:txEl>
                                          </p:spTgt>
                                        </p:tgtEl>
                                        <p:attrNameLst>
                                          <p:attrName>style.visibility</p:attrName>
                                        </p:attrNameLst>
                                      </p:cBhvr>
                                      <p:to>
                                        <p:strVal val="visible"/>
                                      </p:to>
                                    </p:set>
                                    <p:animEffect transition="in" filter="fade">
                                      <p:cBhvr>
                                        <p:cTn id="84" dur="1000"/>
                                        <p:tgtEl>
                                          <p:spTgt spid="4">
                                            <p:txEl>
                                              <p:pRg st="10" end="10"/>
                                            </p:txEl>
                                          </p:spTgt>
                                        </p:tgtEl>
                                      </p:cBhvr>
                                    </p:animEffect>
                                    <p:anim calcmode="lin" valueType="num">
                                      <p:cBhvr>
                                        <p:cTn id="8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Effect transition="in" filter="fade">
                                      <p:cBhvr>
                                        <p:cTn id="91" dur="1000"/>
                                        <p:tgtEl>
                                          <p:spTgt spid="4">
                                            <p:txEl>
                                              <p:pRg st="12" end="12"/>
                                            </p:txEl>
                                          </p:spTgt>
                                        </p:tgtEl>
                                      </p:cBhvr>
                                    </p:animEffect>
                                    <p:anim calcmode="lin" valueType="num">
                                      <p:cBhvr>
                                        <p:cTn id="9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xEl>
                                              <p:pRg st="14" end="14"/>
                                            </p:txEl>
                                          </p:spTgt>
                                        </p:tgtEl>
                                        <p:attrNameLst>
                                          <p:attrName>style.visibility</p:attrName>
                                        </p:attrNameLst>
                                      </p:cBhvr>
                                      <p:to>
                                        <p:strVal val="visible"/>
                                      </p:to>
                                    </p:set>
                                    <p:animEffect transition="in" filter="fade">
                                      <p:cBhvr>
                                        <p:cTn id="98" dur="1000"/>
                                        <p:tgtEl>
                                          <p:spTgt spid="4">
                                            <p:txEl>
                                              <p:pRg st="14" end="14"/>
                                            </p:txEl>
                                          </p:spTgt>
                                        </p:tgtEl>
                                      </p:cBhvr>
                                    </p:animEffect>
                                    <p:anim calcmode="lin" valueType="num">
                                      <p:cBhvr>
                                        <p:cTn id="99"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93306"/>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609600" y="1179765"/>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b="0" spc="-10" dirty="0">
                <a:latin typeface="Arial"/>
                <a:cs typeface="Arial"/>
              </a:rPr>
              <a:t>Peer Review of Teaching</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5</a:t>
            </a:fld>
            <a:endParaRPr sz="1100" dirty="0">
              <a:latin typeface="Arial"/>
              <a:cs typeface="Arial"/>
            </a:endParaRPr>
          </a:p>
        </p:txBody>
      </p:sp>
      <p:sp>
        <p:nvSpPr>
          <p:cNvPr id="8" name="TextBox 7">
            <a:extLst>
              <a:ext uri="{FF2B5EF4-FFF2-40B4-BE49-F238E27FC236}">
                <a16:creationId xmlns:a16="http://schemas.microsoft.com/office/drawing/2014/main" id="{37BB0E5C-E4D3-8235-1AD9-657B86A6FCE9}"/>
              </a:ext>
            </a:extLst>
          </p:cNvPr>
          <p:cNvSpPr txBox="1"/>
          <p:nvPr/>
        </p:nvSpPr>
        <p:spPr>
          <a:xfrm>
            <a:off x="1121927" y="1647885"/>
            <a:ext cx="10570666" cy="2974404"/>
          </a:xfrm>
          <a:prstGeom prst="rect">
            <a:avLst/>
          </a:prstGeom>
          <a:noFill/>
        </p:spPr>
        <p:txBody>
          <a:bodyPr wrap="square">
            <a:sp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WHAT is a Peer Review of Teaching?</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 peer evaluation of teaching is a letter that provides a more balanced perspective on their teaching record beyond student evaluations. It includes a substantive peer of classroom teaching, direct clinical care, operating room procedures, hospital rounds, research mentorship and residency program teaching sessions.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buClr>
                <a:srgbClr val="000000"/>
              </a:buClr>
            </a:pP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25F921A-EA60-6CF2-8B15-550F572FCB4C}"/>
              </a:ext>
            </a:extLst>
          </p:cNvPr>
          <p:cNvSpPr txBox="1"/>
          <p:nvPr/>
        </p:nvSpPr>
        <p:spPr>
          <a:xfrm>
            <a:off x="2119884" y="3649425"/>
            <a:ext cx="8319517" cy="2455288"/>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is a Peer </a:t>
            </a:r>
            <a:r>
              <a:rPr lang="en-US" b="1" dirty="0">
                <a:latin typeface="Calibri" panose="020F0502020204030204" pitchFamily="34" charset="0"/>
                <a:ea typeface="Calibri" panose="020F0502020204030204" pitchFamily="34" charset="0"/>
                <a:cs typeface="Times New Roman" panose="02020603050405020304" pitchFamily="18" charset="0"/>
              </a:rPr>
              <a:t>R</a:t>
            </a:r>
            <a:r>
              <a:rPr lang="en-US" sz="1800" b="1" dirty="0">
                <a:latin typeface="Calibri" panose="020F0502020204030204" pitchFamily="34" charset="0"/>
                <a:ea typeface="Calibri" panose="020F0502020204030204" pitchFamily="34" charset="0"/>
                <a:cs typeface="Times New Roman" panose="02020603050405020304" pitchFamily="18" charset="0"/>
              </a:rPr>
              <a:t>eview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needed?</a:t>
            </a:r>
          </a:p>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Required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 peer review of teaching is required for all faculty promotion advancements. </a:t>
            </a:r>
          </a:p>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Optional</a:t>
            </a:r>
            <a:r>
              <a:rPr lang="en-US" sz="1800" dirty="0">
                <a:effectLst/>
                <a:latin typeface="Calibri" panose="020F0502020204030204" pitchFamily="34" charset="0"/>
                <a:ea typeface="Calibri" panose="020F0502020204030204" pitchFamily="34" charset="0"/>
                <a:cs typeface="Times New Roman" panose="02020603050405020304" pitchFamily="18" charset="0"/>
              </a:rPr>
              <a:t>: Faculty can now request a peer evaluation of teaching for any action in order to provide a more balanced perspective on their teaching record beyond student evaluations. </a:t>
            </a:r>
          </a:p>
          <a:p>
            <a:endParaRPr lang="en-US" dirty="0"/>
          </a:p>
        </p:txBody>
      </p:sp>
      <p:pic>
        <p:nvPicPr>
          <p:cNvPr id="13" name="Graphic 12" descr="Professor female with solid fill">
            <a:extLst>
              <a:ext uri="{FF2B5EF4-FFF2-40B4-BE49-F238E27FC236}">
                <a16:creationId xmlns:a16="http://schemas.microsoft.com/office/drawing/2014/main" id="{12798102-25CC-3A50-96F4-D33009DE97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072" y="3592765"/>
            <a:ext cx="914400" cy="914400"/>
          </a:xfrm>
          <a:prstGeom prst="rect">
            <a:avLst/>
          </a:prstGeom>
        </p:spPr>
      </p:pic>
    </p:spTree>
    <p:extLst>
      <p:ext uri="{BB962C8B-B14F-4D97-AF65-F5344CB8AC3E}">
        <p14:creationId xmlns:p14="http://schemas.microsoft.com/office/powerpoint/2010/main" val="400795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946" y="6288023"/>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765773" y="2482341"/>
            <a:ext cx="582963"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b="0" spc="-10" dirty="0">
                <a:latin typeface="Arial"/>
                <a:cs typeface="Arial"/>
              </a:rPr>
              <a:t>Peer Review of Teaching</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6</a:t>
            </a:fld>
            <a:endParaRPr sz="1100" dirty="0">
              <a:latin typeface="Arial"/>
              <a:cs typeface="Arial"/>
            </a:endParaRPr>
          </a:p>
        </p:txBody>
      </p:sp>
      <p:sp>
        <p:nvSpPr>
          <p:cNvPr id="8" name="TextBox 7">
            <a:extLst>
              <a:ext uri="{FF2B5EF4-FFF2-40B4-BE49-F238E27FC236}">
                <a16:creationId xmlns:a16="http://schemas.microsoft.com/office/drawing/2014/main" id="{A611142E-3483-7C21-C306-4FF809A6EA6C}"/>
              </a:ext>
            </a:extLst>
          </p:cNvPr>
          <p:cNvSpPr txBox="1"/>
          <p:nvPr/>
        </p:nvSpPr>
        <p:spPr>
          <a:xfrm>
            <a:off x="1310692" y="1212966"/>
            <a:ext cx="10164547" cy="1933222"/>
          </a:xfrm>
          <a:prstGeom prst="rect">
            <a:avLst/>
          </a:prstGeom>
          <a:noFill/>
        </p:spPr>
        <p:txBody>
          <a:bodyPr wrap="square">
            <a:sp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WHO can provide the review letter?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peer review of teaching must be provided by a member of the Academic Senate either within the candidate’s department or other campus S</a:t>
            </a:r>
            <a:r>
              <a:rPr lang="en-US" dirty="0">
                <a:latin typeface="Calibri" panose="020F0502020204030204" pitchFamily="34" charset="0"/>
                <a:ea typeface="Calibri" panose="020F0502020204030204" pitchFamily="34" charset="0"/>
                <a:cs typeface="Times New Roman" panose="02020603050405020304" pitchFamily="18" charset="0"/>
              </a:rPr>
              <a:t>enate </a:t>
            </a:r>
            <a:r>
              <a:rPr lang="en-US" dirty="0">
                <a:effectLst/>
                <a:latin typeface="Calibri" panose="020F0502020204030204" pitchFamily="34" charset="0"/>
                <a:ea typeface="Calibri" panose="020F0502020204030204" pitchFamily="34" charset="0"/>
                <a:cs typeface="Times New Roman" panose="02020603050405020304" pitchFamily="18" charset="0"/>
              </a:rPr>
              <a:t>colleagues.</a:t>
            </a:r>
          </a:p>
          <a:p>
            <a:pP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A7CB2086-6129-B542-5656-F387219D2C69}"/>
              </a:ext>
            </a:extLst>
          </p:cNvPr>
          <p:cNvSpPr txBox="1"/>
          <p:nvPr/>
        </p:nvSpPr>
        <p:spPr>
          <a:xfrm>
            <a:off x="1241348" y="2925402"/>
            <a:ext cx="10058400" cy="1463606"/>
          </a:xfrm>
          <a:prstGeom prst="rect">
            <a:avLst/>
          </a:prstGeom>
          <a:noFill/>
        </p:spPr>
        <p:txBody>
          <a:bodyPr wrap="square" rtlCol="0">
            <a:spAutoFit/>
          </a:bodyPr>
          <a:lstStyle/>
          <a:p>
            <a:pPr>
              <a:lnSpc>
                <a:spcPct val="107000"/>
              </a:lnSpc>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WHERE does the completed review letter go?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completed and signed letter is uploaded by the department AP analyst in the “Peer Evaluation of Teaching” section in MIV under the candidate’s open action.</a:t>
            </a:r>
          </a:p>
          <a:p>
            <a:endParaRPr lang="en-US" dirty="0"/>
          </a:p>
        </p:txBody>
      </p:sp>
      <p:sp>
        <p:nvSpPr>
          <p:cNvPr id="9" name="TextBox 8">
            <a:extLst>
              <a:ext uri="{FF2B5EF4-FFF2-40B4-BE49-F238E27FC236}">
                <a16:creationId xmlns:a16="http://schemas.microsoft.com/office/drawing/2014/main" id="{87EBA2F5-28D6-E903-D427-983220A11B08}"/>
              </a:ext>
            </a:extLst>
          </p:cNvPr>
          <p:cNvSpPr txBox="1"/>
          <p:nvPr/>
        </p:nvSpPr>
        <p:spPr>
          <a:xfrm>
            <a:off x="1257512" y="4389008"/>
            <a:ext cx="9919713" cy="1965153"/>
          </a:xfrm>
          <a:prstGeom prst="rect">
            <a:avLst/>
          </a:prstGeom>
          <a:noFill/>
        </p:spPr>
        <p:txBody>
          <a:bodyPr wrap="square" rtlCol="0">
            <a:spAutoFit/>
          </a:bodyPr>
          <a:lstStyle/>
          <a:p>
            <a:pPr>
              <a:lnSpc>
                <a:spcPct val="107000"/>
              </a:lnSpc>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Policy and Resources:</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pPr marL="0" marR="0">
              <a:lnSpc>
                <a:spcPct val="107000"/>
              </a:lnSpc>
              <a:spcBef>
                <a:spcPts val="0"/>
              </a:spcBef>
              <a:spcAft>
                <a:spcPts val="800"/>
              </a:spcAft>
            </a:pP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APM 220 V.B.6.b</a:t>
            </a:r>
            <a:r>
              <a:rPr lang="en-US" dirty="0">
                <a:effectLst/>
                <a:latin typeface="Calibri" panose="020F0502020204030204" pitchFamily="34" charset="0"/>
                <a:ea typeface="Calibri" panose="020F0502020204030204" pitchFamily="34" charset="0"/>
                <a:cs typeface="Times New Roman" panose="02020603050405020304" pitchFamily="18" charset="0"/>
              </a:rPr>
              <a:t> (page 15)</a:t>
            </a:r>
          </a:p>
          <a:p>
            <a:pPr marL="0" marR="0">
              <a:lnSpc>
                <a:spcPct val="107000"/>
              </a:lnSpc>
              <a:spcBef>
                <a:spcPts val="0"/>
              </a:spcBef>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Peer Review of Teaching Template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Promotion and Merit checklists showing Peer Evaluation of Teaching letter information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1" name="Graphic 10" descr="Lecturer with solid fill">
            <a:extLst>
              <a:ext uri="{FF2B5EF4-FFF2-40B4-BE49-F238E27FC236}">
                <a16:creationId xmlns:a16="http://schemas.microsoft.com/office/drawing/2014/main" id="{D0BA73B7-85C1-707A-B480-36A418D9DF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946" y="1157993"/>
            <a:ext cx="914400" cy="914400"/>
          </a:xfrm>
          <a:prstGeom prst="rect">
            <a:avLst/>
          </a:prstGeom>
        </p:spPr>
      </p:pic>
    </p:spTree>
    <p:extLst>
      <p:ext uri="{BB962C8B-B14F-4D97-AF65-F5344CB8AC3E}">
        <p14:creationId xmlns:p14="http://schemas.microsoft.com/office/powerpoint/2010/main" val="74731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7105" y="6209691"/>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1141983" y="17653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dirty="0">
                <a:latin typeface="Arial"/>
                <a:cs typeface="Arial"/>
              </a:rPr>
              <a:t>Extramural Letter Requests</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7</a:t>
            </a:fld>
            <a:endParaRPr sz="1100" dirty="0">
              <a:latin typeface="Arial"/>
              <a:cs typeface="Arial"/>
            </a:endParaRPr>
          </a:p>
        </p:txBody>
      </p:sp>
      <p:sp>
        <p:nvSpPr>
          <p:cNvPr id="6" name="object 6"/>
          <p:cNvSpPr txBox="1"/>
          <p:nvPr/>
        </p:nvSpPr>
        <p:spPr>
          <a:xfrm>
            <a:off x="1447800" y="1558762"/>
            <a:ext cx="9288942" cy="1588255"/>
          </a:xfrm>
          <a:prstGeom prst="rect">
            <a:avLst/>
          </a:prstGeom>
        </p:spPr>
        <p:txBody>
          <a:bodyPr vert="horz" wrap="square" lIns="0" tIns="86995" rIns="0" bIns="0" rtlCol="0">
            <a:spAutoFit/>
          </a:bodyPr>
          <a:lstStyle/>
          <a:p>
            <a:pPr marL="355600" indent="-342900">
              <a:lnSpc>
                <a:spcPct val="100000"/>
              </a:lnSpc>
              <a:spcBef>
                <a:spcPts val="685"/>
              </a:spcBef>
              <a:buSzPct val="85294"/>
              <a:buFont typeface="Wingdings"/>
              <a:buChar char=""/>
              <a:tabLst>
                <a:tab pos="354965" algn="l"/>
                <a:tab pos="355600" algn="l"/>
              </a:tabLst>
            </a:pPr>
            <a:r>
              <a:rPr lang="en-US" sz="2000" dirty="0">
                <a:latin typeface="Calibri"/>
                <a:cs typeface="Calibri"/>
              </a:rPr>
              <a:t>New-Optional items that may be included with extramural letter requests:</a:t>
            </a:r>
          </a:p>
          <a:p>
            <a:pPr marL="812800" lvl="1" indent="-342900">
              <a:spcBef>
                <a:spcPts val="685"/>
              </a:spcBef>
              <a:buSzPct val="85294"/>
              <a:buFont typeface="Wingdings"/>
              <a:buChar char=""/>
              <a:tabLst>
                <a:tab pos="354965" algn="l"/>
                <a:tab pos="355600" algn="l"/>
              </a:tabLst>
            </a:pPr>
            <a:r>
              <a:rPr lang="en-US" sz="2000" dirty="0">
                <a:latin typeface="Calibri"/>
                <a:cs typeface="Calibri"/>
              </a:rPr>
              <a:t>Candidate’s Statement</a:t>
            </a:r>
          </a:p>
          <a:p>
            <a:pPr marL="812800" lvl="1" indent="-342900">
              <a:spcBef>
                <a:spcPts val="685"/>
              </a:spcBef>
              <a:buSzPct val="85294"/>
              <a:buFont typeface="Wingdings"/>
              <a:buChar char=""/>
              <a:tabLst>
                <a:tab pos="354965" algn="l"/>
                <a:tab pos="355600" algn="l"/>
              </a:tabLst>
            </a:pPr>
            <a:r>
              <a:rPr lang="en-US" sz="2000" dirty="0">
                <a:latin typeface="Calibri"/>
                <a:cs typeface="Calibri"/>
              </a:rPr>
              <a:t>Statement of Contributions to Diversity, Equity and Inclusion</a:t>
            </a:r>
          </a:p>
          <a:p>
            <a:pPr marL="812800" lvl="1" indent="-342900">
              <a:spcBef>
                <a:spcPts val="685"/>
              </a:spcBef>
              <a:buSzPct val="85294"/>
              <a:buFont typeface="Wingdings"/>
              <a:buChar char=""/>
              <a:tabLst>
                <a:tab pos="354965" algn="l"/>
                <a:tab pos="355600" algn="l"/>
              </a:tabLst>
            </a:pPr>
            <a:r>
              <a:rPr lang="en-US" sz="2000" dirty="0">
                <a:latin typeface="Calibri"/>
                <a:cs typeface="Calibri"/>
              </a:rPr>
              <a:t>COVID Opportunities and Challenges Statement (if available)</a:t>
            </a:r>
          </a:p>
        </p:txBody>
      </p:sp>
      <p:sp>
        <p:nvSpPr>
          <p:cNvPr id="8" name="object 6">
            <a:extLst>
              <a:ext uri="{FF2B5EF4-FFF2-40B4-BE49-F238E27FC236}">
                <a16:creationId xmlns:a16="http://schemas.microsoft.com/office/drawing/2014/main" id="{A05422B8-8EBC-A24D-96AE-8176E0F58957}"/>
              </a:ext>
            </a:extLst>
          </p:cNvPr>
          <p:cNvSpPr txBox="1"/>
          <p:nvPr/>
        </p:nvSpPr>
        <p:spPr>
          <a:xfrm>
            <a:off x="1447800" y="3403071"/>
            <a:ext cx="9208635" cy="703398"/>
          </a:xfrm>
          <a:prstGeom prst="rect">
            <a:avLst/>
          </a:prstGeom>
        </p:spPr>
        <p:txBody>
          <a:bodyPr vert="horz" wrap="square" lIns="0" tIns="86995" rIns="0" bIns="0" rtlCol="0">
            <a:spAutoFit/>
          </a:bodyPr>
          <a:lstStyle/>
          <a:p>
            <a:pPr marL="355600" indent="-342900">
              <a:lnSpc>
                <a:spcPct val="100000"/>
              </a:lnSpc>
              <a:spcBef>
                <a:spcPts val="685"/>
              </a:spcBef>
              <a:buSzPct val="85294"/>
              <a:buFont typeface="Wingdings"/>
              <a:buChar char=""/>
              <a:tabLst>
                <a:tab pos="354965" algn="l"/>
                <a:tab pos="355600" algn="l"/>
              </a:tabLst>
            </a:pPr>
            <a:r>
              <a:rPr lang="en-US" sz="2000" dirty="0">
                <a:latin typeface="Calibri"/>
                <a:cs typeface="Calibri"/>
              </a:rPr>
              <a:t>Reminder - Extramural letters should be solicited from faculty of a rank equal to or above the rank sought by the faculty member.</a:t>
            </a:r>
          </a:p>
        </p:txBody>
      </p:sp>
      <p:pic>
        <p:nvPicPr>
          <p:cNvPr id="16" name="Graphic 15" descr="Open envelope outline">
            <a:extLst>
              <a:ext uri="{FF2B5EF4-FFF2-40B4-BE49-F238E27FC236}">
                <a16:creationId xmlns:a16="http://schemas.microsoft.com/office/drawing/2014/main" id="{312D5FC7-8394-6E9B-59D2-0452B92AF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 y="2057400"/>
            <a:ext cx="914400" cy="914400"/>
          </a:xfrm>
          <a:prstGeom prst="rect">
            <a:avLst/>
          </a:prstGeom>
        </p:spPr>
      </p:pic>
    </p:spTree>
    <p:extLst>
      <p:ext uri="{BB962C8B-B14F-4D97-AF65-F5344CB8AC3E}">
        <p14:creationId xmlns:p14="http://schemas.microsoft.com/office/powerpoint/2010/main" val="345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276600"/>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152400" y="3810000"/>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dirty="0">
                <a:latin typeface="Arial"/>
                <a:cs typeface="Arial"/>
              </a:rPr>
              <a:t>Review Changes to Letter Requirements</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8</a:t>
            </a:fld>
            <a:endParaRPr sz="1100" dirty="0">
              <a:latin typeface="Arial"/>
              <a:cs typeface="Arial"/>
            </a:endParaRPr>
          </a:p>
        </p:txBody>
      </p:sp>
      <p:sp>
        <p:nvSpPr>
          <p:cNvPr id="8" name="object 6">
            <a:extLst>
              <a:ext uri="{FF2B5EF4-FFF2-40B4-BE49-F238E27FC236}">
                <a16:creationId xmlns:a16="http://schemas.microsoft.com/office/drawing/2014/main" id="{FCBA6AC5-4510-D97C-A5AB-93611C4E79CF}"/>
              </a:ext>
            </a:extLst>
          </p:cNvPr>
          <p:cNvSpPr txBox="1"/>
          <p:nvPr/>
        </p:nvSpPr>
        <p:spPr>
          <a:xfrm>
            <a:off x="1331345" y="1505335"/>
            <a:ext cx="9529309" cy="1744708"/>
          </a:xfrm>
          <a:prstGeom prst="rect">
            <a:avLst/>
          </a:prstGeom>
        </p:spPr>
        <p:txBody>
          <a:bodyPr vert="horz" wrap="square" lIns="0" tIns="86995" rIns="0" bIns="0" rtlCol="0">
            <a:spAutoFit/>
          </a:bodyPr>
          <a:lstStyle/>
          <a:p>
            <a:pPr marL="355600" indent="-342900">
              <a:lnSpc>
                <a:spcPct val="100000"/>
              </a:lnSpc>
              <a:spcBef>
                <a:spcPts val="685"/>
              </a:spcBef>
              <a:buSzPct val="85294"/>
              <a:buFont typeface="Wingdings"/>
              <a:buChar char=""/>
              <a:tabLst>
                <a:tab pos="354965" algn="l"/>
                <a:tab pos="355600" algn="l"/>
              </a:tabLst>
            </a:pPr>
            <a:r>
              <a:rPr lang="en-US" sz="2400" dirty="0">
                <a:latin typeface="Calibri"/>
                <a:cs typeface="Calibri"/>
              </a:rPr>
              <a:t>Lecturers with Potential Security of Employment</a:t>
            </a:r>
          </a:p>
          <a:p>
            <a:pPr marL="812800" lvl="1" indent="-342900">
              <a:spcBef>
                <a:spcPts val="685"/>
              </a:spcBef>
              <a:buSzPct val="85294"/>
              <a:buFont typeface="Wingdings"/>
              <a:buChar char=""/>
              <a:tabLst>
                <a:tab pos="354965" algn="l"/>
                <a:tab pos="355600" algn="l"/>
              </a:tabLst>
            </a:pPr>
            <a:r>
              <a:rPr lang="en-US" sz="2400" dirty="0">
                <a:latin typeface="Calibri"/>
                <a:cs typeface="Calibri"/>
              </a:rPr>
              <a:t>Lecturers PSOE promoting to Lecturer with Security of Employment will require 6-8 extramural letters, half of which must be arm’s length</a:t>
            </a:r>
          </a:p>
          <a:p>
            <a:pPr marL="469900" lvl="1">
              <a:spcBef>
                <a:spcPts val="685"/>
              </a:spcBef>
              <a:buSzPct val="85294"/>
              <a:tabLst>
                <a:tab pos="354965" algn="l"/>
                <a:tab pos="355600" algn="l"/>
              </a:tabLst>
            </a:pPr>
            <a:endParaRPr lang="en-US" sz="2400" dirty="0">
              <a:latin typeface="Calibri"/>
              <a:cs typeface="Calibri"/>
            </a:endParaRPr>
          </a:p>
        </p:txBody>
      </p:sp>
      <p:sp>
        <p:nvSpPr>
          <p:cNvPr id="6" name="TextBox 5">
            <a:extLst>
              <a:ext uri="{FF2B5EF4-FFF2-40B4-BE49-F238E27FC236}">
                <a16:creationId xmlns:a16="http://schemas.microsoft.com/office/drawing/2014/main" id="{FEB078E0-C41F-55EE-0634-FEAB10896272}"/>
              </a:ext>
            </a:extLst>
          </p:cNvPr>
          <p:cNvSpPr txBox="1"/>
          <p:nvPr/>
        </p:nvSpPr>
        <p:spPr>
          <a:xfrm>
            <a:off x="1205483" y="3581400"/>
            <a:ext cx="9995917" cy="1936428"/>
          </a:xfrm>
          <a:prstGeom prst="rect">
            <a:avLst/>
          </a:prstGeom>
          <a:noFill/>
        </p:spPr>
        <p:txBody>
          <a:bodyPr wrap="square" rtlCol="0">
            <a:spAutoFit/>
          </a:bodyPr>
          <a:lstStyle/>
          <a:p>
            <a:pPr marL="355600" indent="-342900">
              <a:lnSpc>
                <a:spcPct val="100000"/>
              </a:lnSpc>
              <a:spcBef>
                <a:spcPts val="685"/>
              </a:spcBef>
              <a:buSzPct val="85294"/>
              <a:buFont typeface="Wingdings"/>
              <a:buChar char=""/>
              <a:tabLst>
                <a:tab pos="354965" algn="l"/>
                <a:tab pos="355600" algn="l"/>
              </a:tabLst>
            </a:pPr>
            <a:r>
              <a:rPr lang="en-US" sz="2400" dirty="0">
                <a:latin typeface="Calibri"/>
                <a:cs typeface="Calibri"/>
              </a:rPr>
              <a:t>Adjunct and Health Sciences Clinical Professor (HSCP) Series</a:t>
            </a:r>
          </a:p>
          <a:p>
            <a:pPr marL="812800" lvl="1" indent="-342900">
              <a:spcBef>
                <a:spcPts val="685"/>
              </a:spcBef>
              <a:buSzPct val="85294"/>
              <a:buFont typeface="Wingdings"/>
              <a:buChar char=""/>
              <a:tabLst>
                <a:tab pos="354965" algn="l"/>
                <a:tab pos="355600" algn="l"/>
              </a:tabLst>
            </a:pPr>
            <a:r>
              <a:rPr lang="en-US" sz="2400" dirty="0">
                <a:latin typeface="Calibri"/>
                <a:cs typeface="Calibri"/>
              </a:rPr>
              <a:t>Extramural letters are no longer required for Adjunct Professors and Health Sciences Clinical Professors (HSCP) undergoing merit reviews that cross the full rank, Step 6 barrier</a:t>
            </a:r>
          </a:p>
          <a:p>
            <a:endParaRPr lang="en-US" dirty="0"/>
          </a:p>
        </p:txBody>
      </p:sp>
      <p:pic>
        <p:nvPicPr>
          <p:cNvPr id="10" name="Graphic 9" descr="Send outline">
            <a:extLst>
              <a:ext uri="{FF2B5EF4-FFF2-40B4-BE49-F238E27FC236}">
                <a16:creationId xmlns:a16="http://schemas.microsoft.com/office/drawing/2014/main" id="{5E1756D6-4A4C-ABD0-63E7-4EDA03FE30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83" y="3329329"/>
            <a:ext cx="914400" cy="914400"/>
          </a:xfrm>
          <a:prstGeom prst="rect">
            <a:avLst/>
          </a:prstGeom>
        </p:spPr>
      </p:pic>
    </p:spTree>
    <p:extLst>
      <p:ext uri="{BB962C8B-B14F-4D97-AF65-F5344CB8AC3E}">
        <p14:creationId xmlns:p14="http://schemas.microsoft.com/office/powerpoint/2010/main" val="374781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1317" y="6096000"/>
            <a:ext cx="11563350" cy="12065"/>
          </a:xfrm>
          <a:custGeom>
            <a:avLst/>
            <a:gdLst/>
            <a:ahLst/>
            <a:cxnLst/>
            <a:rect l="l" t="t" r="r" b="b"/>
            <a:pathLst>
              <a:path w="11563350" h="12064">
                <a:moveTo>
                  <a:pt x="11563146" y="0"/>
                </a:moveTo>
                <a:lnTo>
                  <a:pt x="0" y="11849"/>
                </a:lnTo>
              </a:path>
            </a:pathLst>
          </a:custGeom>
          <a:ln w="6350">
            <a:solidFill>
              <a:srgbClr val="DEAA00"/>
            </a:solidFill>
          </a:ln>
        </p:spPr>
        <p:txBody>
          <a:bodyPr wrap="square" lIns="0" tIns="0" rIns="0" bIns="0" rtlCol="0"/>
          <a:lstStyle/>
          <a:p>
            <a:endParaRPr dirty="0"/>
          </a:p>
        </p:txBody>
      </p:sp>
      <p:sp>
        <p:nvSpPr>
          <p:cNvPr id="3" name="object 3"/>
          <p:cNvSpPr/>
          <p:nvPr/>
        </p:nvSpPr>
        <p:spPr>
          <a:xfrm>
            <a:off x="0" y="0"/>
            <a:ext cx="12192000" cy="1089660"/>
          </a:xfrm>
          <a:custGeom>
            <a:avLst/>
            <a:gdLst/>
            <a:ahLst/>
            <a:cxnLst/>
            <a:rect l="l" t="t" r="r" b="b"/>
            <a:pathLst>
              <a:path w="12192000" h="1089660">
                <a:moveTo>
                  <a:pt x="0" y="1089660"/>
                </a:moveTo>
                <a:lnTo>
                  <a:pt x="12192000" y="1089660"/>
                </a:lnTo>
                <a:lnTo>
                  <a:pt x="12192000" y="0"/>
                </a:lnTo>
                <a:lnTo>
                  <a:pt x="0" y="0"/>
                </a:lnTo>
                <a:lnTo>
                  <a:pt x="0" y="1089660"/>
                </a:lnTo>
                <a:close/>
              </a:path>
            </a:pathLst>
          </a:custGeom>
          <a:solidFill>
            <a:srgbClr val="1A3E68"/>
          </a:solidFill>
        </p:spPr>
        <p:txBody>
          <a:bodyPr wrap="square" lIns="0" tIns="0" rIns="0" bIns="0" rtlCol="0"/>
          <a:lstStyle/>
          <a:p>
            <a:endParaRPr dirty="0"/>
          </a:p>
        </p:txBody>
      </p:sp>
      <p:sp>
        <p:nvSpPr>
          <p:cNvPr id="4" name="object 4"/>
          <p:cNvSpPr/>
          <p:nvPr/>
        </p:nvSpPr>
        <p:spPr>
          <a:xfrm>
            <a:off x="621084" y="2343687"/>
            <a:ext cx="0" cy="2413000"/>
          </a:xfrm>
          <a:custGeom>
            <a:avLst/>
            <a:gdLst/>
            <a:ahLst/>
            <a:cxnLst/>
            <a:rect l="l" t="t" r="r" b="b"/>
            <a:pathLst>
              <a:path h="2413000">
                <a:moveTo>
                  <a:pt x="0" y="2412466"/>
                </a:moveTo>
                <a:lnTo>
                  <a:pt x="0" y="0"/>
                </a:lnTo>
              </a:path>
            </a:pathLst>
          </a:custGeom>
          <a:ln w="6350">
            <a:solidFill>
              <a:srgbClr val="DEAA00"/>
            </a:solidFill>
          </a:ln>
        </p:spPr>
        <p:txBody>
          <a:bodyPr wrap="square" lIns="0" tIns="0" rIns="0" bIns="0" rtlCol="0"/>
          <a:lstStyle/>
          <a:p>
            <a:endParaRPr dirty="0"/>
          </a:p>
        </p:txBody>
      </p:sp>
      <p:sp>
        <p:nvSpPr>
          <p:cNvPr id="5" name="object 5"/>
          <p:cNvSpPr txBox="1">
            <a:spLocks noGrp="1"/>
          </p:cNvSpPr>
          <p:nvPr>
            <p:ph type="title"/>
          </p:nvPr>
        </p:nvSpPr>
        <p:spPr>
          <a:xfrm>
            <a:off x="1278365" y="384948"/>
            <a:ext cx="10257790" cy="443070"/>
          </a:xfrm>
          <a:prstGeom prst="rect">
            <a:avLst/>
          </a:prstGeom>
        </p:spPr>
        <p:txBody>
          <a:bodyPr vert="horz" wrap="square" lIns="0" tIns="12065" rIns="0" bIns="0" rtlCol="0">
            <a:spAutoFit/>
          </a:bodyPr>
          <a:lstStyle/>
          <a:p>
            <a:pPr marL="12700">
              <a:lnSpc>
                <a:spcPct val="100000"/>
              </a:lnSpc>
              <a:spcBef>
                <a:spcPts val="95"/>
              </a:spcBef>
            </a:pPr>
            <a:r>
              <a:rPr lang="en-US" sz="2800" dirty="0">
                <a:latin typeface="Arial"/>
                <a:cs typeface="Arial"/>
              </a:rPr>
              <a:t>Academic Review Packet Line Drawing for Review Period</a:t>
            </a:r>
            <a:endParaRPr sz="2800" dirty="0">
              <a:latin typeface="Arial"/>
              <a:cs typeface="Arial"/>
            </a:endParaRPr>
          </a:p>
        </p:txBody>
      </p:sp>
      <p:sp>
        <p:nvSpPr>
          <p:cNvPr id="7" name="object 7"/>
          <p:cNvSpPr txBox="1"/>
          <p:nvPr/>
        </p:nvSpPr>
        <p:spPr>
          <a:xfrm>
            <a:off x="11776150" y="6483398"/>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1A3E68"/>
                </a:solidFill>
                <a:latin typeface="Arial"/>
                <a:cs typeface="Arial"/>
              </a:rPr>
              <a:t>9</a:t>
            </a:fld>
            <a:endParaRPr sz="1100" dirty="0">
              <a:latin typeface="Arial"/>
              <a:cs typeface="Arial"/>
            </a:endParaRPr>
          </a:p>
        </p:txBody>
      </p:sp>
      <p:sp>
        <p:nvSpPr>
          <p:cNvPr id="9" name="object 6">
            <a:extLst>
              <a:ext uri="{FF2B5EF4-FFF2-40B4-BE49-F238E27FC236}">
                <a16:creationId xmlns:a16="http://schemas.microsoft.com/office/drawing/2014/main" id="{F4765232-772B-AE99-AF0F-C46E96F8513B}"/>
              </a:ext>
            </a:extLst>
          </p:cNvPr>
          <p:cNvSpPr txBox="1"/>
          <p:nvPr/>
        </p:nvSpPr>
        <p:spPr>
          <a:xfrm>
            <a:off x="1338903" y="1508314"/>
            <a:ext cx="9513435" cy="1806264"/>
          </a:xfrm>
          <a:prstGeom prst="rect">
            <a:avLst/>
          </a:prstGeom>
        </p:spPr>
        <p:txBody>
          <a:bodyPr vert="horz" wrap="square" lIns="0" tIns="86995" rIns="0" bIns="0" rtlCol="0">
            <a:spAutoFit/>
          </a:bodyPr>
          <a:lstStyle/>
          <a:p>
            <a:pPr marL="355600" indent="-342900">
              <a:lnSpc>
                <a:spcPct val="100000"/>
              </a:lnSpc>
              <a:spcBef>
                <a:spcPts val="685"/>
              </a:spcBef>
              <a:buSzPct val="85294"/>
              <a:buFont typeface="Wingdings"/>
              <a:buChar char=""/>
              <a:tabLst>
                <a:tab pos="354965" algn="l"/>
                <a:tab pos="355600" algn="l"/>
              </a:tabLst>
            </a:pPr>
            <a:r>
              <a:rPr lang="en-US" sz="2000" dirty="0">
                <a:latin typeface="Calibri"/>
                <a:cs typeface="Calibri"/>
              </a:rPr>
              <a:t>In MIV, lines should include the action, effective date, rank and step for all previous actions</a:t>
            </a:r>
          </a:p>
          <a:p>
            <a:pPr marL="12700">
              <a:lnSpc>
                <a:spcPct val="100000"/>
              </a:lnSpc>
              <a:spcBef>
                <a:spcPts val="685"/>
              </a:spcBef>
              <a:buSzPct val="85294"/>
              <a:tabLst>
                <a:tab pos="354965" algn="l"/>
                <a:tab pos="355600" algn="l"/>
              </a:tabLst>
            </a:pPr>
            <a:endParaRPr lang="en-US" sz="2000" dirty="0">
              <a:latin typeface="Calibri"/>
              <a:cs typeface="Calibri"/>
            </a:endParaRPr>
          </a:p>
          <a:p>
            <a:pPr marL="355600" indent="-342900">
              <a:lnSpc>
                <a:spcPct val="100000"/>
              </a:lnSpc>
              <a:spcBef>
                <a:spcPts val="685"/>
              </a:spcBef>
              <a:buSzPct val="85294"/>
              <a:buFont typeface="Wingdings"/>
              <a:buChar char=""/>
              <a:tabLst>
                <a:tab pos="354965" algn="l"/>
                <a:tab pos="355600" algn="l"/>
              </a:tabLst>
            </a:pPr>
            <a:r>
              <a:rPr lang="en-US" sz="2000" dirty="0">
                <a:latin typeface="Calibri"/>
                <a:cs typeface="Calibri"/>
              </a:rPr>
              <a:t>Updated “Where to Draw the Line” on our AP </a:t>
            </a:r>
            <a:r>
              <a:rPr lang="en-US" sz="2000" dirty="0">
                <a:latin typeface="Calibri"/>
                <a:cs typeface="Calibri"/>
                <a:hlinkClick r:id="rId3"/>
              </a:rPr>
              <a:t>website </a:t>
            </a:r>
            <a:r>
              <a:rPr lang="en-US" sz="2000" dirty="0">
                <a:latin typeface="Calibri"/>
                <a:cs typeface="Calibri"/>
              </a:rPr>
              <a:t>under the academic advancement actions page. </a:t>
            </a:r>
          </a:p>
        </p:txBody>
      </p:sp>
      <p:pic>
        <p:nvPicPr>
          <p:cNvPr id="10" name="Picture 9">
            <a:extLst>
              <a:ext uri="{FF2B5EF4-FFF2-40B4-BE49-F238E27FC236}">
                <a16:creationId xmlns:a16="http://schemas.microsoft.com/office/drawing/2014/main" id="{2A3E61E6-71E0-20EC-760E-3EACD393337B}"/>
              </a:ext>
            </a:extLst>
          </p:cNvPr>
          <p:cNvPicPr>
            <a:picLocks noChangeAspect="1"/>
          </p:cNvPicPr>
          <p:nvPr/>
        </p:nvPicPr>
        <p:blipFill>
          <a:blip r:embed="rId4"/>
          <a:stretch>
            <a:fillRect/>
          </a:stretch>
        </p:blipFill>
        <p:spPr>
          <a:xfrm>
            <a:off x="2676075" y="3522811"/>
            <a:ext cx="6839089" cy="2262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Graphic 10" descr="Rating Star with solid fill">
            <a:extLst>
              <a:ext uri="{FF2B5EF4-FFF2-40B4-BE49-F238E27FC236}">
                <a16:creationId xmlns:a16="http://schemas.microsoft.com/office/drawing/2014/main" id="{10B75385-14A0-144A-57C1-31A643EB0F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884" y="1295400"/>
            <a:ext cx="914400" cy="914400"/>
          </a:xfrm>
          <a:prstGeom prst="rect">
            <a:avLst/>
          </a:prstGeom>
        </p:spPr>
      </p:pic>
    </p:spTree>
    <p:extLst>
      <p:ext uri="{BB962C8B-B14F-4D97-AF65-F5344CB8AC3E}">
        <p14:creationId xmlns:p14="http://schemas.microsoft.com/office/powerpoint/2010/main" val="3784007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1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TotalTime>
  <Words>4943</Words>
  <Application>Microsoft Office PowerPoint</Application>
  <PresentationFormat>Widescreen</PresentationFormat>
  <Paragraphs>395</Paragraphs>
  <Slides>31</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Calibri Light</vt:lpstr>
      <vt:lpstr>Courier New</vt:lpstr>
      <vt:lpstr>Symbol</vt:lpstr>
      <vt:lpstr>Verdana</vt:lpstr>
      <vt:lpstr>Wingdings</vt:lpstr>
      <vt:lpstr>Office Theme</vt:lpstr>
      <vt:lpstr>Worksheet</vt:lpstr>
      <vt:lpstr>Brown Bag: Academic Personnel Updates 2022/2023</vt:lpstr>
      <vt:lpstr>Agenda</vt:lpstr>
      <vt:lpstr>Annual Call Academic Reviews – New Updates</vt:lpstr>
      <vt:lpstr>MIV Packet Preparation – Common Errors</vt:lpstr>
      <vt:lpstr>Peer Review of Teaching</vt:lpstr>
      <vt:lpstr>Peer Review of Teaching</vt:lpstr>
      <vt:lpstr>Extramural Letter Requests</vt:lpstr>
      <vt:lpstr>Review Changes to Letter Requirements</vt:lpstr>
      <vt:lpstr>Academic Review Packet Line Drawing for Review Period</vt:lpstr>
      <vt:lpstr>MIV Updates</vt:lpstr>
      <vt:lpstr>SOM/SON- MIV User Guide</vt:lpstr>
      <vt:lpstr>Voting Website</vt:lpstr>
      <vt:lpstr>Teaching Evaluations</vt:lpstr>
      <vt:lpstr>Teaching Evaluations</vt:lpstr>
      <vt:lpstr>2022/2023 Academic Personnel Deadlines</vt:lpstr>
      <vt:lpstr>Extensions for Academic Advancements</vt:lpstr>
      <vt:lpstr>Junior Specialist Process and Updates</vt:lpstr>
      <vt:lpstr>Postdoctoral Scholar Process and New Hire Reminders</vt:lpstr>
      <vt:lpstr>NEW TOL Submission Process </vt:lpstr>
      <vt:lpstr>NEW TOL Submission Process</vt:lpstr>
      <vt:lpstr>NEW TOL Submission Process</vt:lpstr>
      <vt:lpstr>NEW TOL Submission Process</vt:lpstr>
      <vt:lpstr>Timeline for Response and/or Approval </vt:lpstr>
      <vt:lpstr>Pre-Hire Process</vt:lpstr>
      <vt:lpstr>Pre-Hire Process</vt:lpstr>
      <vt:lpstr>Pre-Hire Process</vt:lpstr>
      <vt:lpstr>Faculty &amp; Professional Development Updates</vt:lpstr>
      <vt:lpstr>Faculty &amp; Professional Development Updates</vt:lpstr>
      <vt:lpstr>Faculty Development Resources</vt:lpstr>
      <vt:lpstr>Faculty and Professional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Bag:  UCPath- Academic Transactions</dc:title>
  <dc:creator>Nicole M Steele</dc:creator>
  <cp:lastModifiedBy>Stephanie L Celestin</cp:lastModifiedBy>
  <cp:revision>26</cp:revision>
  <dcterms:created xsi:type="dcterms:W3CDTF">2021-08-12T22:35:41Z</dcterms:created>
  <dcterms:modified xsi:type="dcterms:W3CDTF">2022-09-13T20:20:19Z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2021-04-01T00:00:00Z</vt:filetime>
  </property>
  <property fmtid="{D5CDD505-2E9C-101B-9397-08002B2CF9AE}" pid="3" name="Creator">
    <vt:lpwstr>Acrobat PDFMaker 17 for PowerPoint</vt:lpwstr>
  </property>
  <property fmtid="{D5CDD505-2E9C-101B-9397-08002B2CF9AE}" pid="4" name="LastSaved">
    <vt:filetime>2021-08-12T00:00:00Z</vt:filetime>
  </property>
</Properties>
</file>