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7"/>
  </p:notesMasterIdLst>
  <p:sldIdLst>
    <p:sldId id="256" r:id="rId5"/>
    <p:sldId id="287" r:id="rId6"/>
    <p:sldId id="291" r:id="rId7"/>
    <p:sldId id="290" r:id="rId8"/>
    <p:sldId id="322" r:id="rId9"/>
    <p:sldId id="330" r:id="rId10"/>
    <p:sldId id="323" r:id="rId11"/>
    <p:sldId id="332" r:id="rId12"/>
    <p:sldId id="334" r:id="rId13"/>
    <p:sldId id="328" r:id="rId14"/>
    <p:sldId id="333" r:id="rId15"/>
    <p:sldId id="317" r:id="rId16"/>
    <p:sldId id="327" r:id="rId17"/>
    <p:sldId id="331" r:id="rId18"/>
    <p:sldId id="315" r:id="rId19"/>
    <p:sldId id="319" r:id="rId20"/>
    <p:sldId id="335" r:id="rId21"/>
    <p:sldId id="326" r:id="rId22"/>
    <p:sldId id="329" r:id="rId23"/>
    <p:sldId id="320" r:id="rId24"/>
    <p:sldId id="309" r:id="rId25"/>
    <p:sldId id="313" r:id="rId26"/>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77CCE7C-8B94-E438-2B89-C123B0FE3118}" name="Nicole M Steele" initials="NS" userId="S::nmsteele@ucdavis.edu::a6d132a0-2b1f-49d9-8953-4a248d95fe0d" providerId="AD"/>
  <p188:author id="{943D7690-1B0B-D4C7-5DC8-680E8AEB2660}" name="Nicole M Steele" initials="NMS" userId="S::nmsteele@UCDAVIS.EDU::a6d132a0-2b1f-49d9-8953-4a248d95fe0d" providerId="AD"/>
  <p188:author id="{9F46EA9D-8FFF-72A7-739B-4CAE842B4811}" name="Mayra Covarrubias" initials="MC" userId="S::macovarrubias@health.ucdavis.edu::2e4feb27-b06b-4347-8395-65d29e982609" providerId="AD"/>
  <p188:author id="{5939B8FD-BA7C-56E4-6596-1EB0E438226B}" name="Mayra Covarrubias" initials="MC" userId="S::macovarrubias@ucdavis.edu::aa3aa726-9725-450d-b951-7af076fef51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A4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171" autoAdjust="0"/>
  </p:normalViewPr>
  <p:slideViewPr>
    <p:cSldViewPr>
      <p:cViewPr varScale="1">
        <p:scale>
          <a:sx n="93" d="100"/>
          <a:sy n="93" d="100"/>
        </p:scale>
        <p:origin x="1236" y="84"/>
      </p:cViewPr>
      <p:guideLst>
        <p:guide orient="horz" pos="2880"/>
        <p:guide pos="216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C3249CA6-C9BD-4A26-8570-B4B5F3DFE77C}" type="datetimeFigureOut">
              <a:rPr lang="en-US" smtClean="0"/>
              <a:t>12/2/2025</a:t>
            </a:fld>
            <a:endParaRPr lang="en-US"/>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0774CC61-75B7-46F6-BA45-9BF2DABB1A36}" type="slidenum">
              <a:rPr lang="en-US" smtClean="0"/>
              <a:t>‹#›</a:t>
            </a:fld>
            <a:endParaRPr lang="en-US"/>
          </a:p>
        </p:txBody>
      </p:sp>
    </p:spTree>
    <p:extLst>
      <p:ext uri="{BB962C8B-B14F-4D97-AF65-F5344CB8AC3E}">
        <p14:creationId xmlns:p14="http://schemas.microsoft.com/office/powerpoint/2010/main" val="1219688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b="1" dirty="0"/>
              <a:t>Jen-Welcome Group + Intro</a:t>
            </a:r>
          </a:p>
          <a:p>
            <a:endParaRPr lang="en-US" b="1" dirty="0"/>
          </a:p>
        </p:txBody>
      </p:sp>
      <p:sp>
        <p:nvSpPr>
          <p:cNvPr id="4" name="Slide Number Placeholder 3"/>
          <p:cNvSpPr>
            <a:spLocks noGrp="1"/>
          </p:cNvSpPr>
          <p:nvPr>
            <p:ph type="sldNum" sz="quarter" idx="5"/>
          </p:nvPr>
        </p:nvSpPr>
        <p:spPr/>
        <p:txBody>
          <a:bodyPr/>
          <a:lstStyle/>
          <a:p>
            <a:fld id="{0774CC61-75B7-46F6-BA45-9BF2DABB1A36}" type="slidenum">
              <a:rPr lang="en-US" smtClean="0"/>
              <a:t>1</a:t>
            </a:fld>
            <a:endParaRPr lang="en-US"/>
          </a:p>
        </p:txBody>
      </p:sp>
    </p:spTree>
    <p:extLst>
      <p:ext uri="{BB962C8B-B14F-4D97-AF65-F5344CB8AC3E}">
        <p14:creationId xmlns:p14="http://schemas.microsoft.com/office/powerpoint/2010/main" val="42572733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9F570-A492-7461-2D68-CBB770DA96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0B8CFD-5D4E-8661-A70E-F34749E036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50F804-9A00-ADF7-73D4-1DCB3A9A3903}"/>
              </a:ext>
            </a:extLst>
          </p:cNvPr>
          <p:cNvSpPr>
            <a:spLocks noGrp="1"/>
          </p:cNvSpPr>
          <p:nvPr>
            <p:ph type="body" idx="1"/>
          </p:nvPr>
        </p:nvSpPr>
        <p:spPr/>
        <p:txBody>
          <a:bodyPr/>
          <a:lstStyle/>
          <a:p>
            <a:pPr marL="0" marR="0">
              <a:lnSpc>
                <a:spcPct val="107000"/>
              </a:lnSpc>
              <a:spcBef>
                <a:spcPts val="0"/>
              </a:spcBef>
              <a:spcAft>
                <a:spcPts val="800"/>
              </a:spcAft>
            </a:pPr>
            <a:r>
              <a:rPr lang="en-US" b="1" dirty="0"/>
              <a:t>MAYRA</a:t>
            </a:r>
          </a:p>
          <a:p>
            <a:pPr marL="0" marR="0">
              <a:lnSpc>
                <a:spcPct val="107000"/>
              </a:lnSpc>
              <a:spcBef>
                <a:spcPts val="0"/>
              </a:spcBef>
              <a:spcAft>
                <a:spcPts val="800"/>
              </a:spcAft>
            </a:pPr>
            <a:endParaRPr lang="en-US" b="1" dirty="0"/>
          </a:p>
        </p:txBody>
      </p:sp>
      <p:sp>
        <p:nvSpPr>
          <p:cNvPr id="4" name="Slide Number Placeholder 3">
            <a:extLst>
              <a:ext uri="{FF2B5EF4-FFF2-40B4-BE49-F238E27FC236}">
                <a16:creationId xmlns:a16="http://schemas.microsoft.com/office/drawing/2014/main" id="{2B0C2A34-6789-465C-881E-447C5F39D7B5}"/>
              </a:ext>
            </a:extLst>
          </p:cNvPr>
          <p:cNvSpPr>
            <a:spLocks noGrp="1"/>
          </p:cNvSpPr>
          <p:nvPr>
            <p:ph type="sldNum" sz="quarter" idx="5"/>
          </p:nvPr>
        </p:nvSpPr>
        <p:spPr/>
        <p:txBody>
          <a:bodyPr/>
          <a:lstStyle/>
          <a:p>
            <a:fld id="{0774CC61-75B7-46F6-BA45-9BF2DABB1A36}" type="slidenum">
              <a:rPr lang="en-US" smtClean="0"/>
              <a:t>10</a:t>
            </a:fld>
            <a:endParaRPr lang="en-US"/>
          </a:p>
        </p:txBody>
      </p:sp>
    </p:spTree>
    <p:extLst>
      <p:ext uri="{BB962C8B-B14F-4D97-AF65-F5344CB8AC3E}">
        <p14:creationId xmlns:p14="http://schemas.microsoft.com/office/powerpoint/2010/main" val="33415426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F4F93-6CC6-F1C5-0CA9-3E519CE2B9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D6AC67-BE9A-C070-D627-0F133DB53A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D3D5D6-0BB1-21F6-3169-BC3A7EDE0FE4}"/>
              </a:ext>
            </a:extLst>
          </p:cNvPr>
          <p:cNvSpPr>
            <a:spLocks noGrp="1"/>
          </p:cNvSpPr>
          <p:nvPr>
            <p:ph type="body" idx="1"/>
          </p:nvPr>
        </p:nvSpPr>
        <p:spPr/>
        <p:txBody>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r>
              <a:rPr lang="en-US" b="1" dirty="0"/>
              <a:t>MAYRA</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712E35BC-131E-2D8E-71F5-0FEFC18A6A8D}"/>
              </a:ext>
            </a:extLst>
          </p:cNvPr>
          <p:cNvSpPr>
            <a:spLocks noGrp="1"/>
          </p:cNvSpPr>
          <p:nvPr>
            <p:ph type="sldNum" sz="quarter" idx="5"/>
          </p:nvPr>
        </p:nvSpPr>
        <p:spPr/>
        <p:txBody>
          <a:bodyPr/>
          <a:lstStyle/>
          <a:p>
            <a:fld id="{0774CC61-75B7-46F6-BA45-9BF2DABB1A36}" type="slidenum">
              <a:rPr lang="en-US" smtClean="0"/>
              <a:t>11</a:t>
            </a:fld>
            <a:endParaRPr lang="en-US"/>
          </a:p>
        </p:txBody>
      </p:sp>
    </p:spTree>
    <p:extLst>
      <p:ext uri="{BB962C8B-B14F-4D97-AF65-F5344CB8AC3E}">
        <p14:creationId xmlns:p14="http://schemas.microsoft.com/office/powerpoint/2010/main" val="34894199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r>
              <a:rPr lang="en-US" b="1" dirty="0"/>
              <a:t>MAYRA</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t>Notes: A revised chair time away form will be coming from the dean’s office soon. </a:t>
            </a:r>
          </a:p>
        </p:txBody>
      </p:sp>
      <p:sp>
        <p:nvSpPr>
          <p:cNvPr id="4" name="Slide Number Placeholder 3"/>
          <p:cNvSpPr>
            <a:spLocks noGrp="1"/>
          </p:cNvSpPr>
          <p:nvPr>
            <p:ph type="sldNum" sz="quarter" idx="5"/>
          </p:nvPr>
        </p:nvSpPr>
        <p:spPr/>
        <p:txBody>
          <a:bodyPr/>
          <a:lstStyle/>
          <a:p>
            <a:fld id="{0774CC61-75B7-46F6-BA45-9BF2DABB1A36}" type="slidenum">
              <a:rPr lang="en-US" smtClean="0"/>
              <a:t>12</a:t>
            </a:fld>
            <a:endParaRPr lang="en-US"/>
          </a:p>
        </p:txBody>
      </p:sp>
    </p:spTree>
    <p:extLst>
      <p:ext uri="{BB962C8B-B14F-4D97-AF65-F5344CB8AC3E}">
        <p14:creationId xmlns:p14="http://schemas.microsoft.com/office/powerpoint/2010/main" val="12642660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C5D38-71C0-7E53-6409-BB88640BE9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6AFDE6-80F3-7A86-8653-BC29C86F3B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036A75-352C-6CD0-1310-2C4E577D0E54}"/>
              </a:ext>
            </a:extLst>
          </p:cNvPr>
          <p:cNvSpPr>
            <a:spLocks noGrp="1"/>
          </p:cNvSpPr>
          <p:nvPr>
            <p:ph type="body" idx="1"/>
          </p:nvPr>
        </p:nvSpPr>
        <p:spPr/>
        <p:txBody>
          <a:bodyPr/>
          <a:lstStyle/>
          <a:p>
            <a:r>
              <a:rPr lang="en-US" b="1" dirty="0"/>
              <a:t>MAYRA</a:t>
            </a:r>
          </a:p>
        </p:txBody>
      </p:sp>
      <p:sp>
        <p:nvSpPr>
          <p:cNvPr id="4" name="Slide Number Placeholder 3">
            <a:extLst>
              <a:ext uri="{FF2B5EF4-FFF2-40B4-BE49-F238E27FC236}">
                <a16:creationId xmlns:a16="http://schemas.microsoft.com/office/drawing/2014/main" id="{303C9E82-733C-F6B4-90BB-A8A270C2D37A}"/>
              </a:ext>
            </a:extLst>
          </p:cNvPr>
          <p:cNvSpPr>
            <a:spLocks noGrp="1"/>
          </p:cNvSpPr>
          <p:nvPr>
            <p:ph type="sldNum" sz="quarter" idx="5"/>
          </p:nvPr>
        </p:nvSpPr>
        <p:spPr/>
        <p:txBody>
          <a:bodyPr/>
          <a:lstStyle/>
          <a:p>
            <a:fld id="{0774CC61-75B7-46F6-BA45-9BF2DABB1A36}" type="slidenum">
              <a:rPr lang="en-US" smtClean="0"/>
              <a:t>13</a:t>
            </a:fld>
            <a:endParaRPr lang="en-US"/>
          </a:p>
        </p:txBody>
      </p:sp>
    </p:spTree>
    <p:extLst>
      <p:ext uri="{BB962C8B-B14F-4D97-AF65-F5344CB8AC3E}">
        <p14:creationId xmlns:p14="http://schemas.microsoft.com/office/powerpoint/2010/main" val="31103941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D60E79-0484-3FB4-F0E2-4F63E8FFB7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418E61-0723-1DBF-68C8-7AB17AD6CF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FF5669-1182-640E-EFDD-AB88DE9FEC55}"/>
              </a:ext>
            </a:extLst>
          </p:cNvPr>
          <p:cNvSpPr>
            <a:spLocks noGrp="1"/>
          </p:cNvSpPr>
          <p:nvPr>
            <p:ph type="body" idx="1"/>
          </p:nvPr>
        </p:nvSpPr>
        <p:spPr/>
        <p:txBody>
          <a:bodyPr/>
          <a:lstStyle/>
          <a:p>
            <a:r>
              <a:rPr lang="en-US" b="1" dirty="0"/>
              <a:t>MAYRA</a:t>
            </a:r>
          </a:p>
        </p:txBody>
      </p:sp>
      <p:sp>
        <p:nvSpPr>
          <p:cNvPr id="4" name="Slide Number Placeholder 3">
            <a:extLst>
              <a:ext uri="{FF2B5EF4-FFF2-40B4-BE49-F238E27FC236}">
                <a16:creationId xmlns:a16="http://schemas.microsoft.com/office/drawing/2014/main" id="{3F24B2AF-1403-53AF-4E67-C5B0DD01B0F6}"/>
              </a:ext>
            </a:extLst>
          </p:cNvPr>
          <p:cNvSpPr>
            <a:spLocks noGrp="1"/>
          </p:cNvSpPr>
          <p:nvPr>
            <p:ph type="sldNum" sz="quarter" idx="5"/>
          </p:nvPr>
        </p:nvSpPr>
        <p:spPr/>
        <p:txBody>
          <a:bodyPr/>
          <a:lstStyle/>
          <a:p>
            <a:fld id="{0774CC61-75B7-46F6-BA45-9BF2DABB1A36}" type="slidenum">
              <a:rPr lang="en-US" smtClean="0"/>
              <a:t>14</a:t>
            </a:fld>
            <a:endParaRPr lang="en-US"/>
          </a:p>
        </p:txBody>
      </p:sp>
    </p:spTree>
    <p:extLst>
      <p:ext uri="{BB962C8B-B14F-4D97-AF65-F5344CB8AC3E}">
        <p14:creationId xmlns:p14="http://schemas.microsoft.com/office/powerpoint/2010/main" val="23244778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MAYRA</a:t>
            </a:r>
          </a:p>
        </p:txBody>
      </p:sp>
      <p:sp>
        <p:nvSpPr>
          <p:cNvPr id="4" name="Slide Number Placeholder 3"/>
          <p:cNvSpPr>
            <a:spLocks noGrp="1"/>
          </p:cNvSpPr>
          <p:nvPr>
            <p:ph type="sldNum" sz="quarter" idx="5"/>
          </p:nvPr>
        </p:nvSpPr>
        <p:spPr/>
        <p:txBody>
          <a:bodyPr/>
          <a:lstStyle/>
          <a:p>
            <a:fld id="{0774CC61-75B7-46F6-BA45-9BF2DABB1A36}" type="slidenum">
              <a:rPr lang="en-US" smtClean="0"/>
              <a:t>15</a:t>
            </a:fld>
            <a:endParaRPr lang="en-US"/>
          </a:p>
        </p:txBody>
      </p:sp>
    </p:spTree>
    <p:extLst>
      <p:ext uri="{BB962C8B-B14F-4D97-AF65-F5344CB8AC3E}">
        <p14:creationId xmlns:p14="http://schemas.microsoft.com/office/powerpoint/2010/main" val="14930541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NICOLE </a:t>
            </a:r>
          </a:p>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Notes: </a:t>
            </a:r>
            <a:r>
              <a:rPr lang="en-US" sz="1200" b="0" dirty="0">
                <a:effectLst/>
                <a:latin typeface="Calibri" panose="020F0502020204030204" pitchFamily="34" charset="0"/>
                <a:ea typeface="Calibri" panose="020F0502020204030204" pitchFamily="34" charset="0"/>
                <a:cs typeface="Times New Roman" panose="02020603050405020304" pitchFamily="18" charset="0"/>
              </a:rPr>
              <a:t>T</a:t>
            </a:r>
            <a:r>
              <a:rPr lang="en-US" sz="1200" kern="1200" dirty="0">
                <a:solidFill>
                  <a:schemeClr val="tx1"/>
                </a:solidFill>
                <a:effectLst/>
                <a:latin typeface="+mn-lt"/>
                <a:ea typeface="+mn-ea"/>
                <a:cs typeface="+mn-cs"/>
              </a:rPr>
              <a:t>he policy for the Expanded Paid Sick Leave includes that for any academic that is less than full time, their paid sick leave is proportionate to their appointment percent (see snapshot below). Since the sick leave is a bank of 6 days per year, for academics that have less than 100% appointment, their bank of time may not reflect a whole hour, for example an academic at 60% appointment, their 6 days of sick leave will be calculated at 4.8 hours per day.</a:t>
            </a:r>
          </a:p>
          <a:p>
            <a:pPr marL="0" marR="0">
              <a:lnSpc>
                <a:spcPct val="107000"/>
              </a:lnSpc>
              <a:spcBef>
                <a:spcPts val="0"/>
              </a:spcBef>
              <a:spcAft>
                <a:spcPts val="800"/>
              </a:spcAft>
            </a:pPr>
            <a:r>
              <a:rPr lang="en-US" sz="1200" b="1" kern="1200" dirty="0">
                <a:solidFill>
                  <a:schemeClr val="tx1"/>
                </a:solidFill>
                <a:effectLst/>
                <a:latin typeface="+mn-lt"/>
                <a:ea typeface="+mn-ea"/>
                <a:cs typeface="+mn-cs"/>
              </a:rPr>
              <a:t>APM 710</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774CC61-75B7-46F6-BA45-9BF2DABB1A36}" type="slidenum">
              <a:rPr lang="en-US" smtClean="0"/>
              <a:t>16</a:t>
            </a:fld>
            <a:endParaRPr lang="en-US"/>
          </a:p>
        </p:txBody>
      </p:sp>
    </p:spTree>
    <p:extLst>
      <p:ext uri="{BB962C8B-B14F-4D97-AF65-F5344CB8AC3E}">
        <p14:creationId xmlns:p14="http://schemas.microsoft.com/office/powerpoint/2010/main" val="20582230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44A05-C6C7-7751-4963-34D6DF9687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D40B7C-0B57-5426-4E93-6A2697CAE8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76B6AF-1074-E894-A1E2-054AA5D359BC}"/>
              </a:ext>
            </a:extLst>
          </p:cNvPr>
          <p:cNvSpPr>
            <a:spLocks noGrp="1"/>
          </p:cNvSpPr>
          <p:nvPr>
            <p:ph type="body" idx="1"/>
          </p:nvPr>
        </p:nvSpPr>
        <p:spPr/>
        <p:txBody>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NICOLE </a:t>
            </a:r>
          </a:p>
          <a:p>
            <a:pPr marL="0" marR="0">
              <a:lnSpc>
                <a:spcPct val="107000"/>
              </a:lnSpc>
              <a:spcBef>
                <a:spcPts val="0"/>
              </a:spcBef>
              <a:spcAft>
                <a:spcPts val="800"/>
              </a:spcAft>
            </a:pPr>
            <a:r>
              <a:rPr lang="en-US" dirty="0">
                <a:effectLst/>
                <a:latin typeface="Arial" panose="020B0604020202020204" pitchFamily="34" charset="0"/>
                <a:ea typeface="Times New Roman" panose="02020603050405020304" pitchFamily="18" charset="0"/>
                <a:cs typeface="Arial" panose="020B0604020202020204" pitchFamily="34" charset="0"/>
              </a:rPr>
              <a:t>Faculty Time Away Reporting Guideline document and Ecotime job aid sent out via email to Chairs and CAOs on July 30, 2025. We will be sending both documents in our follow up email after </a:t>
            </a:r>
            <a:r>
              <a:rPr lang="en-US">
                <a:effectLst/>
                <a:latin typeface="Arial" panose="020B0604020202020204" pitchFamily="34" charset="0"/>
                <a:ea typeface="Times New Roman" panose="02020603050405020304" pitchFamily="18" charset="0"/>
                <a:cs typeface="Arial" panose="020B0604020202020204" pitchFamily="34" charset="0"/>
              </a:rPr>
              <a:t>the presentation.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BF62924-0CC2-1C5B-6566-7A3662396C71}"/>
              </a:ext>
            </a:extLst>
          </p:cNvPr>
          <p:cNvSpPr>
            <a:spLocks noGrp="1"/>
          </p:cNvSpPr>
          <p:nvPr>
            <p:ph type="sldNum" sz="quarter" idx="5"/>
          </p:nvPr>
        </p:nvSpPr>
        <p:spPr/>
        <p:txBody>
          <a:bodyPr/>
          <a:lstStyle/>
          <a:p>
            <a:fld id="{0774CC61-75B7-46F6-BA45-9BF2DABB1A36}" type="slidenum">
              <a:rPr lang="en-US" smtClean="0"/>
              <a:t>17</a:t>
            </a:fld>
            <a:endParaRPr lang="en-US"/>
          </a:p>
        </p:txBody>
      </p:sp>
    </p:spTree>
    <p:extLst>
      <p:ext uri="{BB962C8B-B14F-4D97-AF65-F5344CB8AC3E}">
        <p14:creationId xmlns:p14="http://schemas.microsoft.com/office/powerpoint/2010/main" val="39903730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dirty="0"/>
              <a:t>NICOLE</a:t>
            </a:r>
          </a:p>
          <a:p>
            <a:pPr marL="0" indent="0">
              <a:buFont typeface="Arial" panose="020B0604020202020204" pitchFamily="34" charset="0"/>
              <a:buNone/>
            </a:pPr>
            <a:r>
              <a:rPr lang="en-US" b="1" dirty="0"/>
              <a:t>Mention this information has been created into a document and it will be uploaded onto our webpage and sent out after this info session.  </a:t>
            </a:r>
          </a:p>
        </p:txBody>
      </p:sp>
      <p:sp>
        <p:nvSpPr>
          <p:cNvPr id="4" name="Slide Number Placeholder 3"/>
          <p:cNvSpPr>
            <a:spLocks noGrp="1"/>
          </p:cNvSpPr>
          <p:nvPr>
            <p:ph type="sldNum" sz="quarter" idx="5"/>
          </p:nvPr>
        </p:nvSpPr>
        <p:spPr/>
        <p:txBody>
          <a:bodyPr/>
          <a:lstStyle/>
          <a:p>
            <a:fld id="{0774CC61-75B7-46F6-BA45-9BF2DABB1A36}" type="slidenum">
              <a:rPr lang="en-US" smtClean="0"/>
              <a:t>18</a:t>
            </a:fld>
            <a:endParaRPr lang="en-US"/>
          </a:p>
        </p:txBody>
      </p:sp>
    </p:spTree>
    <p:extLst>
      <p:ext uri="{BB962C8B-B14F-4D97-AF65-F5344CB8AC3E}">
        <p14:creationId xmlns:p14="http://schemas.microsoft.com/office/powerpoint/2010/main" val="26870826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79771-0B5B-A8BB-842B-19D33FBA01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9A03C2-05A4-BF50-BF1B-4E3A08CCE3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C4B41A-468C-D51D-0915-DC0F6DFDB9CC}"/>
              </a:ext>
            </a:extLst>
          </p:cNvPr>
          <p:cNvSpPr>
            <a:spLocks noGrp="1"/>
          </p:cNvSpPr>
          <p:nvPr>
            <p:ph type="body" idx="1"/>
          </p:nvPr>
        </p:nvSpPr>
        <p:spPr/>
        <p:txBody>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NICOLE</a:t>
            </a:r>
          </a:p>
        </p:txBody>
      </p:sp>
      <p:sp>
        <p:nvSpPr>
          <p:cNvPr id="4" name="Slide Number Placeholder 3">
            <a:extLst>
              <a:ext uri="{FF2B5EF4-FFF2-40B4-BE49-F238E27FC236}">
                <a16:creationId xmlns:a16="http://schemas.microsoft.com/office/drawing/2014/main" id="{CF3003CB-D925-FE4A-DFF9-9346B2162E22}"/>
              </a:ext>
            </a:extLst>
          </p:cNvPr>
          <p:cNvSpPr>
            <a:spLocks noGrp="1"/>
          </p:cNvSpPr>
          <p:nvPr>
            <p:ph type="sldNum" sz="quarter" idx="5"/>
          </p:nvPr>
        </p:nvSpPr>
        <p:spPr/>
        <p:txBody>
          <a:bodyPr/>
          <a:lstStyle/>
          <a:p>
            <a:fld id="{0774CC61-75B7-46F6-BA45-9BF2DABB1A36}" type="slidenum">
              <a:rPr lang="en-US" smtClean="0"/>
              <a:t>19</a:t>
            </a:fld>
            <a:endParaRPr lang="en-US"/>
          </a:p>
        </p:txBody>
      </p:sp>
    </p:spTree>
    <p:extLst>
      <p:ext uri="{BB962C8B-B14F-4D97-AF65-F5344CB8AC3E}">
        <p14:creationId xmlns:p14="http://schemas.microsoft.com/office/powerpoint/2010/main" val="4189131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Jen</a:t>
            </a: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 couple of housekeeping items before we begin.</a:t>
            </a:r>
          </a:p>
          <a:p>
            <a:pPr marL="171450" indent="-171450">
              <a:buFont typeface="Arial" panose="020B0604020202020204" pitchFamily="34" charset="0"/>
              <a:buChar char="•"/>
            </a:pPr>
            <a:r>
              <a:rPr lang="en-US" dirty="0"/>
              <a:t>Please keep yourself muted during the presentation.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There are no SILLY questions! In fact, we encourage you to ask questions today. But, since this is a large group, please ask your questions through the chat. We have reserved plenty of time for questions at the end of this presentation.</a:t>
            </a:r>
          </a:p>
          <a:p>
            <a:pPr marL="171450" indent="-171450">
              <a:buFont typeface="Arial" panose="020B0604020202020204" pitchFamily="34" charset="0"/>
              <a:buChar char="•"/>
            </a:pPr>
            <a:r>
              <a:rPr lang="en-US" dirty="0"/>
              <a:t>We understand this may be your lunch time, but if you are able to turn on your video, it would be great to see some of your smiling faces today.</a:t>
            </a:r>
          </a:p>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2</a:t>
            </a:fld>
            <a:endParaRPr lang="en-US"/>
          </a:p>
        </p:txBody>
      </p:sp>
    </p:spTree>
    <p:extLst>
      <p:ext uri="{BB962C8B-B14F-4D97-AF65-F5344CB8AC3E}">
        <p14:creationId xmlns:p14="http://schemas.microsoft.com/office/powerpoint/2010/main" val="25132204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NICOLE</a:t>
            </a:r>
          </a:p>
        </p:txBody>
      </p:sp>
      <p:sp>
        <p:nvSpPr>
          <p:cNvPr id="4" name="Slide Number Placeholder 3"/>
          <p:cNvSpPr>
            <a:spLocks noGrp="1"/>
          </p:cNvSpPr>
          <p:nvPr>
            <p:ph type="sldNum" sz="quarter" idx="5"/>
          </p:nvPr>
        </p:nvSpPr>
        <p:spPr/>
        <p:txBody>
          <a:bodyPr/>
          <a:lstStyle/>
          <a:p>
            <a:fld id="{0774CC61-75B7-46F6-BA45-9BF2DABB1A36}" type="slidenum">
              <a:rPr lang="en-US" smtClean="0"/>
              <a:t>20</a:t>
            </a:fld>
            <a:endParaRPr lang="en-US"/>
          </a:p>
        </p:txBody>
      </p:sp>
    </p:spTree>
    <p:extLst>
      <p:ext uri="{BB962C8B-B14F-4D97-AF65-F5344CB8AC3E}">
        <p14:creationId xmlns:p14="http://schemas.microsoft.com/office/powerpoint/2010/main" val="19942050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dirty="0"/>
              <a:t>Jen</a:t>
            </a:r>
            <a:endParaRPr lang="en-US" dirty="0"/>
          </a:p>
          <a:p>
            <a:pPr marL="0" indent="0">
              <a:buFont typeface="Arial" panose="020B0604020202020204" pitchFamily="34" charset="0"/>
              <a:buNone/>
            </a:pPr>
            <a:r>
              <a:rPr lang="en-US" dirty="0"/>
              <a:t>We will now take an opportunity to answer the questions you had in the chat. </a:t>
            </a:r>
            <a:endParaRPr lang="en-US" b="1" i="1" dirty="0"/>
          </a:p>
        </p:txBody>
      </p:sp>
      <p:sp>
        <p:nvSpPr>
          <p:cNvPr id="4" name="Slide Number Placeholder 3"/>
          <p:cNvSpPr>
            <a:spLocks noGrp="1"/>
          </p:cNvSpPr>
          <p:nvPr>
            <p:ph type="sldNum" sz="quarter" idx="5"/>
          </p:nvPr>
        </p:nvSpPr>
        <p:spPr/>
        <p:txBody>
          <a:bodyPr/>
          <a:lstStyle/>
          <a:p>
            <a:fld id="{0774CC61-75B7-46F6-BA45-9BF2DABB1A36}" type="slidenum">
              <a:rPr lang="en-US" smtClean="0"/>
              <a:t>21</a:t>
            </a:fld>
            <a:endParaRPr lang="en-US"/>
          </a:p>
        </p:txBody>
      </p:sp>
    </p:spTree>
    <p:extLst>
      <p:ext uri="{BB962C8B-B14F-4D97-AF65-F5344CB8AC3E}">
        <p14:creationId xmlns:p14="http://schemas.microsoft.com/office/powerpoint/2010/main" val="23908496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dirty="0"/>
              <a:t>Jen</a:t>
            </a:r>
          </a:p>
          <a:p>
            <a:pPr marL="0" indent="0">
              <a:buFont typeface="Arial" panose="020B0604020202020204" pitchFamily="34" charset="0"/>
              <a:buNone/>
            </a:pPr>
            <a:r>
              <a:rPr lang="en-US" dirty="0"/>
              <a:t>Our next information session will be on January 27, 2026. Keep an eye out for further information and registration links via our AP Communication listserv. Thank you for attending today.  </a:t>
            </a:r>
          </a:p>
        </p:txBody>
      </p:sp>
      <p:sp>
        <p:nvSpPr>
          <p:cNvPr id="4" name="Slide Number Placeholder 3"/>
          <p:cNvSpPr>
            <a:spLocks noGrp="1"/>
          </p:cNvSpPr>
          <p:nvPr>
            <p:ph type="sldNum" sz="quarter" idx="5"/>
          </p:nvPr>
        </p:nvSpPr>
        <p:spPr/>
        <p:txBody>
          <a:bodyPr/>
          <a:lstStyle/>
          <a:p>
            <a:fld id="{0774CC61-75B7-46F6-BA45-9BF2DABB1A36}" type="slidenum">
              <a:rPr lang="en-US" smtClean="0"/>
              <a:t>22</a:t>
            </a:fld>
            <a:endParaRPr lang="en-US"/>
          </a:p>
        </p:txBody>
      </p:sp>
    </p:spTree>
    <p:extLst>
      <p:ext uri="{BB962C8B-B14F-4D97-AF65-F5344CB8AC3E}">
        <p14:creationId xmlns:p14="http://schemas.microsoft.com/office/powerpoint/2010/main" val="3080668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JEN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3</a:t>
            </a:fld>
            <a:endParaRPr lang="en-US"/>
          </a:p>
        </p:txBody>
      </p:sp>
    </p:spTree>
    <p:extLst>
      <p:ext uri="{BB962C8B-B14F-4D97-AF65-F5344CB8AC3E}">
        <p14:creationId xmlns:p14="http://schemas.microsoft.com/office/powerpoint/2010/main" val="1036009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b="1" dirty="0"/>
              <a:t>STEPHANIE</a:t>
            </a:r>
          </a:p>
        </p:txBody>
      </p:sp>
      <p:sp>
        <p:nvSpPr>
          <p:cNvPr id="4" name="Slide Number Placeholder 3"/>
          <p:cNvSpPr>
            <a:spLocks noGrp="1"/>
          </p:cNvSpPr>
          <p:nvPr>
            <p:ph type="sldNum" sz="quarter" idx="5"/>
          </p:nvPr>
        </p:nvSpPr>
        <p:spPr/>
        <p:txBody>
          <a:bodyPr/>
          <a:lstStyle/>
          <a:p>
            <a:fld id="{0774CC61-75B7-46F6-BA45-9BF2DABB1A36}" type="slidenum">
              <a:rPr lang="en-US" smtClean="0"/>
              <a:t>4</a:t>
            </a:fld>
            <a:endParaRPr lang="en-US"/>
          </a:p>
        </p:txBody>
      </p:sp>
    </p:spTree>
    <p:extLst>
      <p:ext uri="{BB962C8B-B14F-4D97-AF65-F5344CB8AC3E}">
        <p14:creationId xmlns:p14="http://schemas.microsoft.com/office/powerpoint/2010/main" val="24196156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b="1" dirty="0"/>
              <a:t>STEPHANIE</a:t>
            </a:r>
          </a:p>
          <a:p>
            <a:pPr marL="0" marR="0" lvl="0" indent="0" algn="l" defTabSz="914400" rtl="0" eaLnBrk="1" fontAlgn="auto" latinLnBrk="0" hangingPunct="1">
              <a:lnSpc>
                <a:spcPct val="107000"/>
              </a:lnSpc>
              <a:spcBef>
                <a:spcPts val="0"/>
              </a:spcBef>
              <a:spcAft>
                <a:spcPts val="800"/>
              </a:spcAft>
              <a:buClrTx/>
              <a:buSzTx/>
              <a:buFontTx/>
              <a:buNone/>
              <a:tabLst/>
              <a:defRPr/>
            </a:pPr>
            <a:r>
              <a:rPr lang="en-US" sz="1200" kern="1200" dirty="0">
                <a:solidFill>
                  <a:schemeClr val="tx1"/>
                </a:solidFill>
                <a:effectLst/>
                <a:latin typeface="+mn-lt"/>
                <a:ea typeface="+mn-ea"/>
                <a:cs typeface="+mn-cs"/>
              </a:rPr>
              <a:t>Note: Postdoctoral Scholars and Graduate Student Researchers are not tracked in MIV. Please refer to their respective leave packets on our website for submission and approval instructions.</a:t>
            </a:r>
          </a:p>
          <a:p>
            <a:pPr marL="0" marR="0">
              <a:lnSpc>
                <a:spcPct val="107000"/>
              </a:lnSpc>
              <a:spcBef>
                <a:spcPts val="0"/>
              </a:spcBef>
              <a:spcAft>
                <a:spcPts val="800"/>
              </a:spcAft>
            </a:pPr>
            <a:endParaRPr lang="en-US" b="1" dirty="0"/>
          </a:p>
        </p:txBody>
      </p:sp>
      <p:sp>
        <p:nvSpPr>
          <p:cNvPr id="4" name="Slide Number Placeholder 3"/>
          <p:cNvSpPr>
            <a:spLocks noGrp="1"/>
          </p:cNvSpPr>
          <p:nvPr>
            <p:ph type="sldNum" sz="quarter" idx="5"/>
          </p:nvPr>
        </p:nvSpPr>
        <p:spPr/>
        <p:txBody>
          <a:bodyPr/>
          <a:lstStyle/>
          <a:p>
            <a:fld id="{0774CC61-75B7-46F6-BA45-9BF2DABB1A36}" type="slidenum">
              <a:rPr lang="en-US" smtClean="0"/>
              <a:t>5</a:t>
            </a:fld>
            <a:endParaRPr lang="en-US"/>
          </a:p>
        </p:txBody>
      </p:sp>
    </p:spTree>
    <p:extLst>
      <p:ext uri="{BB962C8B-B14F-4D97-AF65-F5344CB8AC3E}">
        <p14:creationId xmlns:p14="http://schemas.microsoft.com/office/powerpoint/2010/main" val="29953350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7C9D3-C336-D4C9-936D-B53589756C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E8C89D-2E01-846A-F54B-ADECB93526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8D5580-BB0A-5CF7-C5DA-7CE88D9F46F2}"/>
              </a:ext>
            </a:extLst>
          </p:cNvPr>
          <p:cNvSpPr>
            <a:spLocks noGrp="1"/>
          </p:cNvSpPr>
          <p:nvPr>
            <p:ph type="body" idx="1"/>
          </p:nvPr>
        </p:nvSpPr>
        <p:spPr/>
        <p:txBody>
          <a:bodyPr/>
          <a:lstStyle/>
          <a:p>
            <a:pPr marL="0" marR="0">
              <a:lnSpc>
                <a:spcPct val="107000"/>
              </a:lnSpc>
              <a:spcBef>
                <a:spcPts val="0"/>
              </a:spcBef>
              <a:spcAft>
                <a:spcPts val="800"/>
              </a:spcAft>
            </a:pPr>
            <a:r>
              <a:rPr lang="en-US" b="1" dirty="0"/>
              <a:t>STEPHANIE</a:t>
            </a:r>
          </a:p>
        </p:txBody>
      </p:sp>
      <p:sp>
        <p:nvSpPr>
          <p:cNvPr id="4" name="Slide Number Placeholder 3">
            <a:extLst>
              <a:ext uri="{FF2B5EF4-FFF2-40B4-BE49-F238E27FC236}">
                <a16:creationId xmlns:a16="http://schemas.microsoft.com/office/drawing/2014/main" id="{4081FF0B-342F-864B-D2F6-C90F5ACC974B}"/>
              </a:ext>
            </a:extLst>
          </p:cNvPr>
          <p:cNvSpPr>
            <a:spLocks noGrp="1"/>
          </p:cNvSpPr>
          <p:nvPr>
            <p:ph type="sldNum" sz="quarter" idx="5"/>
          </p:nvPr>
        </p:nvSpPr>
        <p:spPr/>
        <p:txBody>
          <a:bodyPr/>
          <a:lstStyle/>
          <a:p>
            <a:fld id="{0774CC61-75B7-46F6-BA45-9BF2DABB1A36}" type="slidenum">
              <a:rPr lang="en-US" smtClean="0"/>
              <a:t>6</a:t>
            </a:fld>
            <a:endParaRPr lang="en-US"/>
          </a:p>
        </p:txBody>
      </p:sp>
    </p:spTree>
    <p:extLst>
      <p:ext uri="{BB962C8B-B14F-4D97-AF65-F5344CB8AC3E}">
        <p14:creationId xmlns:p14="http://schemas.microsoft.com/office/powerpoint/2010/main" val="563282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b="1" dirty="0"/>
              <a:t>STEPHANIE</a:t>
            </a:r>
          </a:p>
          <a:p>
            <a:pPr marL="0" marR="0" lvl="0" indent="0" algn="l" defTabSz="914400" rtl="0" eaLnBrk="1" fontAlgn="auto" latinLnBrk="0" hangingPunct="1">
              <a:lnSpc>
                <a:spcPct val="107000"/>
              </a:lnSpc>
              <a:spcBef>
                <a:spcPts val="0"/>
              </a:spcBef>
              <a:spcAft>
                <a:spcPts val="800"/>
              </a:spcAft>
              <a:buClrTx/>
              <a:buSzTx/>
              <a:buFontTx/>
              <a:buNone/>
              <a:tabLst/>
              <a:defRPr/>
            </a:pPr>
            <a:r>
              <a:rPr lang="en-US" b="1" dirty="0"/>
              <a:t>Note: For FMLA &amp; CFRA- </a:t>
            </a:r>
            <a:r>
              <a:rPr lang="en-US" dirty="0">
                <a:latin typeface="Arial" panose="020B0604020202020204" pitchFamily="34" charset="0"/>
                <a:ea typeface="Times New Roman" panose="02020603050405020304" pitchFamily="18" charset="0"/>
                <a:cs typeface="Arial" panose="020B0604020202020204" pitchFamily="34" charset="0"/>
              </a:rPr>
              <a:t>Employee must have at least 12 months of cumulative University service and 1,250 hours </a:t>
            </a:r>
            <a:r>
              <a:rPr lang="en-US" u="sng" dirty="0">
                <a:latin typeface="Arial" panose="020B0604020202020204" pitchFamily="34" charset="0"/>
                <a:ea typeface="Times New Roman" panose="02020603050405020304" pitchFamily="18" charset="0"/>
                <a:cs typeface="Arial" panose="020B0604020202020204" pitchFamily="34" charset="0"/>
              </a:rPr>
              <a:t>worked in the 12 months immediately preceding the commencement of the leave. Hours worked include overtime but not holiday, vacation, sick leave, or other paid leaves.</a:t>
            </a:r>
          </a:p>
          <a:p>
            <a:pPr marL="0" marR="0">
              <a:lnSpc>
                <a:spcPct val="107000"/>
              </a:lnSpc>
              <a:spcBef>
                <a:spcPts val="0"/>
              </a:spcBef>
              <a:spcAft>
                <a:spcPts val="800"/>
              </a:spcAft>
            </a:pPr>
            <a:endParaRPr lang="en-US" b="1" dirty="0"/>
          </a:p>
        </p:txBody>
      </p:sp>
      <p:sp>
        <p:nvSpPr>
          <p:cNvPr id="4" name="Slide Number Placeholder 3"/>
          <p:cNvSpPr>
            <a:spLocks noGrp="1"/>
          </p:cNvSpPr>
          <p:nvPr>
            <p:ph type="sldNum" sz="quarter" idx="5"/>
          </p:nvPr>
        </p:nvSpPr>
        <p:spPr/>
        <p:txBody>
          <a:bodyPr/>
          <a:lstStyle/>
          <a:p>
            <a:fld id="{0774CC61-75B7-46F6-BA45-9BF2DABB1A36}" type="slidenum">
              <a:rPr lang="en-US" smtClean="0"/>
              <a:t>7</a:t>
            </a:fld>
            <a:endParaRPr lang="en-US"/>
          </a:p>
        </p:txBody>
      </p:sp>
    </p:spTree>
    <p:extLst>
      <p:ext uri="{BB962C8B-B14F-4D97-AF65-F5344CB8AC3E}">
        <p14:creationId xmlns:p14="http://schemas.microsoft.com/office/powerpoint/2010/main" val="38800133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D03EE-5416-1267-EFA9-3AB79EACE8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67B098-AC86-CA2A-FF51-45981299F1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66678B-9FDB-E93D-B752-41392EFA130A}"/>
              </a:ext>
            </a:extLst>
          </p:cNvPr>
          <p:cNvSpPr>
            <a:spLocks noGrp="1"/>
          </p:cNvSpPr>
          <p:nvPr>
            <p:ph type="body" idx="1"/>
          </p:nvPr>
        </p:nvSpPr>
        <p:spPr/>
        <p:txBody>
          <a:bodyPr/>
          <a:lstStyle/>
          <a:p>
            <a:pPr marL="0" marR="0">
              <a:lnSpc>
                <a:spcPct val="107000"/>
              </a:lnSpc>
              <a:spcBef>
                <a:spcPts val="0"/>
              </a:spcBef>
              <a:spcAft>
                <a:spcPts val="800"/>
              </a:spcAft>
            </a:pPr>
            <a:r>
              <a:rPr lang="en-US" b="1" dirty="0"/>
              <a:t>STEPHANIE</a:t>
            </a:r>
          </a:p>
          <a:p>
            <a:pPr marL="0" marR="0">
              <a:lnSpc>
                <a:spcPct val="107000"/>
              </a:lnSpc>
              <a:spcBef>
                <a:spcPts val="0"/>
              </a:spcBef>
              <a:spcAft>
                <a:spcPts val="800"/>
              </a:spcAft>
            </a:pPr>
            <a:endParaRPr lang="en-US" b="1" dirty="0"/>
          </a:p>
        </p:txBody>
      </p:sp>
      <p:sp>
        <p:nvSpPr>
          <p:cNvPr id="4" name="Slide Number Placeholder 3">
            <a:extLst>
              <a:ext uri="{FF2B5EF4-FFF2-40B4-BE49-F238E27FC236}">
                <a16:creationId xmlns:a16="http://schemas.microsoft.com/office/drawing/2014/main" id="{B7EB214E-EB25-CBE5-A878-6254340D6F28}"/>
              </a:ext>
            </a:extLst>
          </p:cNvPr>
          <p:cNvSpPr>
            <a:spLocks noGrp="1"/>
          </p:cNvSpPr>
          <p:nvPr>
            <p:ph type="sldNum" sz="quarter" idx="5"/>
          </p:nvPr>
        </p:nvSpPr>
        <p:spPr/>
        <p:txBody>
          <a:bodyPr/>
          <a:lstStyle/>
          <a:p>
            <a:fld id="{0774CC61-75B7-46F6-BA45-9BF2DABB1A36}" type="slidenum">
              <a:rPr lang="en-US" smtClean="0"/>
              <a:t>8</a:t>
            </a:fld>
            <a:endParaRPr lang="en-US"/>
          </a:p>
        </p:txBody>
      </p:sp>
    </p:spTree>
    <p:extLst>
      <p:ext uri="{BB962C8B-B14F-4D97-AF65-F5344CB8AC3E}">
        <p14:creationId xmlns:p14="http://schemas.microsoft.com/office/powerpoint/2010/main" val="2366912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1B387-88A6-CCE0-B616-3E044F409C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6B82A4-DEC9-5130-FB7B-2054DAFEFB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7EC1EA-97FD-6FEE-01F6-EB4A0E283DC8}"/>
              </a:ext>
            </a:extLst>
          </p:cNvPr>
          <p:cNvSpPr>
            <a:spLocks noGrp="1"/>
          </p:cNvSpPr>
          <p:nvPr>
            <p:ph type="body" idx="1"/>
          </p:nvPr>
        </p:nvSpPr>
        <p:spPr/>
        <p:txBody>
          <a:bodyPr/>
          <a:lstStyle/>
          <a:p>
            <a:pPr marL="0" marR="0">
              <a:lnSpc>
                <a:spcPct val="107000"/>
              </a:lnSpc>
              <a:spcBef>
                <a:spcPts val="0"/>
              </a:spcBef>
              <a:spcAft>
                <a:spcPts val="800"/>
              </a:spcAft>
            </a:pPr>
            <a:r>
              <a:rPr lang="en-US" b="1" dirty="0"/>
              <a:t>STEPHANIE</a:t>
            </a:r>
          </a:p>
        </p:txBody>
      </p:sp>
      <p:sp>
        <p:nvSpPr>
          <p:cNvPr id="4" name="Slide Number Placeholder 3">
            <a:extLst>
              <a:ext uri="{FF2B5EF4-FFF2-40B4-BE49-F238E27FC236}">
                <a16:creationId xmlns:a16="http://schemas.microsoft.com/office/drawing/2014/main" id="{ADAC7145-F486-EB46-0221-D580EE066C38}"/>
              </a:ext>
            </a:extLst>
          </p:cNvPr>
          <p:cNvSpPr>
            <a:spLocks noGrp="1"/>
          </p:cNvSpPr>
          <p:nvPr>
            <p:ph type="sldNum" sz="quarter" idx="5"/>
          </p:nvPr>
        </p:nvSpPr>
        <p:spPr/>
        <p:txBody>
          <a:bodyPr/>
          <a:lstStyle/>
          <a:p>
            <a:fld id="{0774CC61-75B7-46F6-BA45-9BF2DABB1A36}" type="slidenum">
              <a:rPr lang="en-US" smtClean="0"/>
              <a:t>9</a:t>
            </a:fld>
            <a:endParaRPr lang="en-US"/>
          </a:p>
        </p:txBody>
      </p:sp>
    </p:spTree>
    <p:extLst>
      <p:ext uri="{BB962C8B-B14F-4D97-AF65-F5344CB8AC3E}">
        <p14:creationId xmlns:p14="http://schemas.microsoft.com/office/powerpoint/2010/main" val="3625589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164072" y="894666"/>
            <a:ext cx="9863855" cy="836294"/>
          </a:xfrm>
          <a:prstGeom prst="rect">
            <a:avLst/>
          </a:prstGeom>
        </p:spPr>
        <p:txBody>
          <a:bodyPr wrap="square" lIns="0" tIns="0" rIns="0" bIns="0">
            <a:spAutoFit/>
          </a:bodyPr>
          <a:lstStyle>
            <a:lvl1pPr>
              <a:defRPr sz="2800" b="1" i="0">
                <a:solidFill>
                  <a:srgbClr val="1A3E68"/>
                </a:solidFill>
                <a:latin typeface="Verdana"/>
                <a:cs typeface="Verdana"/>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12/2/2025</a:t>
            </a:fld>
            <a:endParaRPr lang="en-US"/>
          </a:p>
        </p:txBody>
      </p:sp>
      <p:sp>
        <p:nvSpPr>
          <p:cNvPr id="6" name="Holder 6"/>
          <p:cNvSpPr>
            <a:spLocks noGrp="1"/>
          </p:cNvSpPr>
          <p:nvPr>
            <p:ph type="sldNum" sz="quarter" idx="7"/>
          </p:nvPr>
        </p:nvSpPr>
        <p:spPr/>
        <p:txBody>
          <a:bodyPr lIns="0" tIns="0" rIns="0" bIns="0"/>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bg1"/>
                </a:solidFill>
                <a:latin typeface="Calibri Light"/>
                <a:cs typeface="Calibri Light"/>
              </a:defRPr>
            </a:lvl1pPr>
          </a:lstStyle>
          <a:p>
            <a:endParaRPr/>
          </a:p>
        </p:txBody>
      </p:sp>
      <p:sp>
        <p:nvSpPr>
          <p:cNvPr id="3" name="Holder 3"/>
          <p:cNvSpPr>
            <a:spLocks noGrp="1"/>
          </p:cNvSpPr>
          <p:nvPr>
            <p:ph type="body" idx="1"/>
          </p:nvPr>
        </p:nvSpPr>
        <p:spPr/>
        <p:txBody>
          <a:bodyPr lIns="0" tIns="0" rIns="0" bIns="0"/>
          <a:lstStyle>
            <a:lvl1pPr>
              <a:defRPr sz="1800" b="0" i="0">
                <a:solidFill>
                  <a:srgbClr val="555558"/>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12/2/2025</a:t>
            </a:fld>
            <a:endParaRPr lang="en-US"/>
          </a:p>
        </p:txBody>
      </p:sp>
      <p:sp>
        <p:nvSpPr>
          <p:cNvPr id="6" name="Holder 6"/>
          <p:cNvSpPr>
            <a:spLocks noGrp="1"/>
          </p:cNvSpPr>
          <p:nvPr>
            <p:ph type="sldNum" sz="quarter" idx="7"/>
          </p:nvPr>
        </p:nvSpPr>
        <p:spPr/>
        <p:txBody>
          <a:bodyPr lIns="0" tIns="0" rIns="0" bIns="0"/>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bg1"/>
                </a:solidFill>
                <a:latin typeface="Calibri Light"/>
                <a:cs typeface="Calibri Light"/>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12/2/2025</a:t>
            </a:fld>
            <a:endParaRPr lang="en-US"/>
          </a:p>
        </p:txBody>
      </p:sp>
      <p:sp>
        <p:nvSpPr>
          <p:cNvPr id="7" name="Holder 7"/>
          <p:cNvSpPr>
            <a:spLocks noGrp="1"/>
          </p:cNvSpPr>
          <p:nvPr>
            <p:ph type="sldNum" sz="quarter" idx="7"/>
          </p:nvPr>
        </p:nvSpPr>
        <p:spPr/>
        <p:txBody>
          <a:bodyPr lIns="0" tIns="0" rIns="0" bIns="0"/>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bg1"/>
                </a:solidFill>
                <a:latin typeface="Calibri Light"/>
                <a:cs typeface="Calibri Ligh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12/2/2025</a:t>
            </a:fld>
            <a:endParaRPr lang="en-US"/>
          </a:p>
        </p:txBody>
      </p:sp>
      <p:sp>
        <p:nvSpPr>
          <p:cNvPr id="5" name="Holder 5"/>
          <p:cNvSpPr>
            <a:spLocks noGrp="1"/>
          </p:cNvSpPr>
          <p:nvPr>
            <p:ph type="sldNum" sz="quarter" idx="7"/>
          </p:nvPr>
        </p:nvSpPr>
        <p:spPr/>
        <p:txBody>
          <a:bodyPr lIns="0" tIns="0" rIns="0" bIns="0"/>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12/2/2025</a:t>
            </a:fld>
            <a:endParaRPr lang="en-US"/>
          </a:p>
        </p:txBody>
      </p:sp>
      <p:sp>
        <p:nvSpPr>
          <p:cNvPr id="4" name="Holder 4"/>
          <p:cNvSpPr>
            <a:spLocks noGrp="1"/>
          </p:cNvSpPr>
          <p:nvPr>
            <p:ph type="sldNum" sz="quarter" idx="7"/>
          </p:nvPr>
        </p:nvSpPr>
        <p:spPr/>
        <p:txBody>
          <a:bodyPr lIns="0" tIns="0" rIns="0" bIns="0"/>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p>
        </p:txBody>
      </p:sp>
      <p:sp>
        <p:nvSpPr>
          <p:cNvPr id="3" name="Date Placeholder 2"/>
          <p:cNvSpPr>
            <a:spLocks noGrp="1"/>
          </p:cNvSpPr>
          <p:nvPr>
            <p:ph type="dt" sz="half" idx="10"/>
          </p:nvPr>
        </p:nvSpPr>
        <p:spPr/>
        <p:txBody>
          <a:bodyPr/>
          <a:lstStyle/>
          <a:p>
            <a:fld id="{AC1A9061-1D22-724D-9508-7BAEAF287353}" type="datetime1">
              <a:rPr lang="en-US" noProof="0" smtClean="0"/>
              <a:t>12/2/2025</a:t>
            </a:fld>
            <a:endParaRPr lang="en-US" noProof="0" dirty="0"/>
          </a:p>
        </p:txBody>
      </p:sp>
      <p:sp>
        <p:nvSpPr>
          <p:cNvPr id="4" name="Footer Placeholder 3"/>
          <p:cNvSpPr>
            <a:spLocks noGrp="1"/>
          </p:cNvSpPr>
          <p:nvPr>
            <p:ph type="ftr" sz="quarter" idx="11"/>
          </p:nvPr>
        </p:nvSpPr>
        <p:spPr/>
        <p:txBody>
          <a:bodyPr/>
          <a:lstStyle/>
          <a:p>
            <a:endParaRPr lang="en-US" noProof="0" dirty="0"/>
          </a:p>
        </p:txBody>
      </p:sp>
      <p:sp>
        <p:nvSpPr>
          <p:cNvPr id="5" name="Slide Number Placeholder 4"/>
          <p:cNvSpPr>
            <a:spLocks noGrp="1"/>
          </p:cNvSpPr>
          <p:nvPr>
            <p:ph type="sldNum" sz="quarter" idx="12"/>
          </p:nvPr>
        </p:nvSpPr>
        <p:spPr/>
        <p:txBody>
          <a:bodyPr/>
          <a:lstStyle/>
          <a:p>
            <a:fld id="{9FF96B15-8338-45D5-A943-561235072D66}" type="slidenum">
              <a:rPr lang="en-US" noProof="0" smtClean="0"/>
              <a:t>‹#›</a:t>
            </a:fld>
            <a:endParaRPr lang="en-US" noProof="0" dirty="0"/>
          </a:p>
        </p:txBody>
      </p:sp>
      <p:sp>
        <p:nvSpPr>
          <p:cNvPr id="7" name="Text Placeholder 6">
            <a:extLst>
              <a:ext uri="{FF2B5EF4-FFF2-40B4-BE49-F238E27FC236}">
                <a16:creationId xmlns:a16="http://schemas.microsoft.com/office/drawing/2014/main" id="{575C1B7F-CD73-441E-89FC-46AA9E8B519B}"/>
              </a:ext>
            </a:extLst>
          </p:cNvPr>
          <p:cNvSpPr>
            <a:spLocks noGrp="1"/>
          </p:cNvSpPr>
          <p:nvPr>
            <p:ph type="body" sz="quarter" idx="13"/>
          </p:nvPr>
        </p:nvSpPr>
        <p:spPr>
          <a:xfrm>
            <a:off x="1764150" y="2406650"/>
            <a:ext cx="8663700" cy="3477682"/>
          </a:xfrm>
        </p:spPr>
        <p:txBody>
          <a:bodyPr anchor="ctr">
            <a:normAutofit/>
          </a:bodyPr>
          <a:lstStyle>
            <a:lvl1pPr marL="0" indent="0" algn="ctr">
              <a:buNone/>
              <a:defRPr sz="6000"/>
            </a:lvl1pPr>
            <a:lvl2pPr marL="457200" indent="0">
              <a:buNone/>
              <a:defRPr/>
            </a:lvl2pPr>
          </a:lstStyle>
          <a:p>
            <a:pPr lvl="0"/>
            <a:r>
              <a:rPr lang="en-US" noProof="0"/>
              <a:t>Click to edit Master text styles</a:t>
            </a:r>
          </a:p>
        </p:txBody>
      </p:sp>
    </p:spTree>
    <p:extLst>
      <p:ext uri="{BB962C8B-B14F-4D97-AF65-F5344CB8AC3E}">
        <p14:creationId xmlns:p14="http://schemas.microsoft.com/office/powerpoint/2010/main" val="3752974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90500" y="6301740"/>
            <a:ext cx="1207007" cy="556260"/>
          </a:xfrm>
          <a:prstGeom prst="rect">
            <a:avLst/>
          </a:prstGeom>
          <a:blipFill>
            <a:blip r:embed="rId8" cstate="print"/>
            <a:stretch>
              <a:fillRect/>
            </a:stretch>
          </a:blipFill>
        </p:spPr>
        <p:txBody>
          <a:bodyPr wrap="square" lIns="0" tIns="0" rIns="0" bIns="0" rtlCol="0"/>
          <a:lstStyle/>
          <a:p>
            <a:endParaRPr/>
          </a:p>
        </p:txBody>
      </p:sp>
      <p:sp>
        <p:nvSpPr>
          <p:cNvPr id="2" name="Holder 2"/>
          <p:cNvSpPr>
            <a:spLocks noGrp="1"/>
          </p:cNvSpPr>
          <p:nvPr>
            <p:ph type="title"/>
          </p:nvPr>
        </p:nvSpPr>
        <p:spPr>
          <a:xfrm>
            <a:off x="639953" y="1042602"/>
            <a:ext cx="10912093" cy="635000"/>
          </a:xfrm>
          <a:prstGeom prst="rect">
            <a:avLst/>
          </a:prstGeom>
        </p:spPr>
        <p:txBody>
          <a:bodyPr wrap="square" lIns="0" tIns="0" rIns="0" bIns="0">
            <a:spAutoFit/>
          </a:bodyPr>
          <a:lstStyle>
            <a:lvl1pPr>
              <a:defRPr sz="4000" b="0" i="0">
                <a:solidFill>
                  <a:schemeClr val="bg1"/>
                </a:solidFill>
                <a:latin typeface="Calibri Light"/>
                <a:cs typeface="Calibri Light"/>
              </a:defRPr>
            </a:lvl1pPr>
          </a:lstStyle>
          <a:p>
            <a:endParaRPr/>
          </a:p>
        </p:txBody>
      </p:sp>
      <p:sp>
        <p:nvSpPr>
          <p:cNvPr id="3" name="Holder 3"/>
          <p:cNvSpPr>
            <a:spLocks noGrp="1"/>
          </p:cNvSpPr>
          <p:nvPr>
            <p:ph type="body" idx="1"/>
          </p:nvPr>
        </p:nvSpPr>
        <p:spPr>
          <a:xfrm>
            <a:off x="1474970" y="1318579"/>
            <a:ext cx="8295005" cy="2143760"/>
          </a:xfrm>
          <a:prstGeom prst="rect">
            <a:avLst/>
          </a:prstGeom>
        </p:spPr>
        <p:txBody>
          <a:bodyPr wrap="square" lIns="0" tIns="0" rIns="0" bIns="0">
            <a:spAutoFit/>
          </a:bodyPr>
          <a:lstStyle>
            <a:lvl1pPr>
              <a:defRPr sz="1800" b="0" i="0">
                <a:solidFill>
                  <a:srgbClr val="555558"/>
                </a:solidFill>
                <a:latin typeface="Calibri"/>
                <a:cs typeface="Calibri"/>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12/2/2025</a:t>
            </a:fld>
            <a:endParaRPr lang="en-US"/>
          </a:p>
        </p:txBody>
      </p:sp>
      <p:sp>
        <p:nvSpPr>
          <p:cNvPr id="6" name="Holder 6"/>
          <p:cNvSpPr>
            <a:spLocks noGrp="1"/>
          </p:cNvSpPr>
          <p:nvPr>
            <p:ph type="sldNum" sz="quarter" idx="7"/>
          </p:nvPr>
        </p:nvSpPr>
        <p:spPr>
          <a:xfrm>
            <a:off x="11698427" y="6483398"/>
            <a:ext cx="231775" cy="182245"/>
          </a:xfrm>
          <a:prstGeom prst="rect">
            <a:avLst/>
          </a:prstGeom>
        </p:spPr>
        <p:txBody>
          <a:bodyPr wrap="square" lIns="0" tIns="0" rIns="0" bIns="0">
            <a:spAutoFit/>
          </a:bodyPr>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8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hyperlink" Target="https://www.publicdomainpictures.net/en/view-image.php?image=119261&amp;picture=please-sign-in-and-out-here"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health-stage.ucdavis.edu/academic-personnel/administrative-resources/administrators-managers/leaves/ap-leaves-resources"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hyperlink" Target="https://airtable.com/appMtUBgJaURJZWCY/shrDTvEKBeBpGmp7X"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1.xml"/><Relationship Id="rId1" Type="http://schemas.openxmlformats.org/officeDocument/2006/relationships/slideLayout" Target="../slideLayouts/slideLayout3.xml"/><Relationship Id="rId6" Type="http://schemas.openxmlformats.org/officeDocument/2006/relationships/hyperlink" Target="https://pixabay.com/en/banner-header-question-mark-1090827/" TargetMode="External"/><Relationship Id="rId5" Type="http://schemas.openxmlformats.org/officeDocument/2006/relationships/image" Target="../media/image20.jpg"/><Relationship Id="rId4" Type="http://schemas.openxmlformats.org/officeDocument/2006/relationships/image" Target="../media/image19.svg"/></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12.sv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814250" y="6496098"/>
            <a:ext cx="78105" cy="156845"/>
          </a:xfrm>
          <a:prstGeom prst="rect">
            <a:avLst/>
          </a:prstGeom>
        </p:spPr>
        <p:txBody>
          <a:bodyPr vert="horz" wrap="square" lIns="0" tIns="0" rIns="0" bIns="0" rtlCol="0">
            <a:spAutoFit/>
          </a:bodyPr>
          <a:lstStyle/>
          <a:p>
            <a:pPr>
              <a:lnSpc>
                <a:spcPts val="1220"/>
              </a:lnSpc>
            </a:pPr>
            <a:r>
              <a:rPr sz="1100" dirty="0">
                <a:solidFill>
                  <a:srgbClr val="1A3E68"/>
                </a:solidFill>
                <a:latin typeface="Arial"/>
                <a:cs typeface="Arial"/>
              </a:rPr>
              <a:t>1</a:t>
            </a:r>
            <a:endParaRPr sz="1100">
              <a:latin typeface="Arial"/>
              <a:cs typeface="Arial"/>
            </a:endParaRPr>
          </a:p>
        </p:txBody>
      </p:sp>
      <p:sp>
        <p:nvSpPr>
          <p:cNvPr id="3" name="object 3"/>
          <p:cNvSpPr/>
          <p:nvPr/>
        </p:nvSpPr>
        <p:spPr>
          <a:xfrm>
            <a:off x="0" y="3374135"/>
            <a:ext cx="12192000" cy="3484245"/>
          </a:xfrm>
          <a:custGeom>
            <a:avLst/>
            <a:gdLst/>
            <a:ahLst/>
            <a:cxnLst/>
            <a:rect l="l" t="t" r="r" b="b"/>
            <a:pathLst>
              <a:path w="12192000" h="3484245">
                <a:moveTo>
                  <a:pt x="0" y="3483864"/>
                </a:moveTo>
                <a:lnTo>
                  <a:pt x="12192000" y="3483864"/>
                </a:lnTo>
                <a:lnTo>
                  <a:pt x="12192000" y="0"/>
                </a:lnTo>
                <a:lnTo>
                  <a:pt x="0" y="0"/>
                </a:lnTo>
                <a:lnTo>
                  <a:pt x="0" y="3483864"/>
                </a:lnTo>
                <a:close/>
              </a:path>
            </a:pathLst>
          </a:custGeom>
          <a:solidFill>
            <a:srgbClr val="1A3E68"/>
          </a:solidFill>
        </p:spPr>
        <p:txBody>
          <a:bodyPr wrap="square" lIns="0" tIns="0" rIns="0" bIns="0" rtlCol="0"/>
          <a:lstStyle/>
          <a:p>
            <a:endParaRPr dirty="0"/>
          </a:p>
        </p:txBody>
      </p:sp>
      <p:sp>
        <p:nvSpPr>
          <p:cNvPr id="4" name="object 4"/>
          <p:cNvSpPr/>
          <p:nvPr/>
        </p:nvSpPr>
        <p:spPr>
          <a:xfrm>
            <a:off x="409955" y="627888"/>
            <a:ext cx="2401823" cy="111404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3395471" y="243836"/>
            <a:ext cx="0" cy="1779905"/>
          </a:xfrm>
          <a:custGeom>
            <a:avLst/>
            <a:gdLst/>
            <a:ahLst/>
            <a:cxnLst/>
            <a:rect l="l" t="t" r="r" b="b"/>
            <a:pathLst>
              <a:path h="1779905">
                <a:moveTo>
                  <a:pt x="0" y="1779625"/>
                </a:moveTo>
                <a:lnTo>
                  <a:pt x="0" y="0"/>
                </a:lnTo>
              </a:path>
            </a:pathLst>
          </a:custGeom>
          <a:ln w="6350">
            <a:solidFill>
              <a:srgbClr val="DEAA00"/>
            </a:solidFill>
          </a:ln>
        </p:spPr>
        <p:txBody>
          <a:bodyPr wrap="square" lIns="0" tIns="0" rIns="0" bIns="0" rtlCol="0"/>
          <a:lstStyle/>
          <a:p>
            <a:endParaRPr/>
          </a:p>
        </p:txBody>
      </p:sp>
      <p:sp>
        <p:nvSpPr>
          <p:cNvPr id="6" name="object 6"/>
          <p:cNvSpPr/>
          <p:nvPr/>
        </p:nvSpPr>
        <p:spPr>
          <a:xfrm>
            <a:off x="3395471" y="243833"/>
            <a:ext cx="0" cy="2413000"/>
          </a:xfrm>
          <a:custGeom>
            <a:avLst/>
            <a:gdLst/>
            <a:ahLst/>
            <a:cxnLst/>
            <a:rect l="l" t="t" r="r" b="b"/>
            <a:pathLst>
              <a:path h="2413000">
                <a:moveTo>
                  <a:pt x="0" y="2412466"/>
                </a:moveTo>
                <a:lnTo>
                  <a:pt x="0" y="0"/>
                </a:lnTo>
              </a:path>
            </a:pathLst>
          </a:custGeom>
          <a:ln w="6350">
            <a:solidFill>
              <a:srgbClr val="DEAA00"/>
            </a:solidFill>
          </a:ln>
        </p:spPr>
        <p:txBody>
          <a:bodyPr wrap="square" lIns="0" tIns="0" rIns="0" bIns="0" rtlCol="0"/>
          <a:lstStyle/>
          <a:p>
            <a:endParaRPr/>
          </a:p>
        </p:txBody>
      </p:sp>
      <p:sp>
        <p:nvSpPr>
          <p:cNvPr id="7" name="object 7"/>
          <p:cNvSpPr/>
          <p:nvPr/>
        </p:nvSpPr>
        <p:spPr>
          <a:xfrm>
            <a:off x="0" y="2804160"/>
            <a:ext cx="12192000" cy="570230"/>
          </a:xfrm>
          <a:custGeom>
            <a:avLst/>
            <a:gdLst/>
            <a:ahLst/>
            <a:cxnLst/>
            <a:rect l="l" t="t" r="r" b="b"/>
            <a:pathLst>
              <a:path w="12192000" h="570229">
                <a:moveTo>
                  <a:pt x="0" y="569976"/>
                </a:moveTo>
                <a:lnTo>
                  <a:pt x="12192000" y="569976"/>
                </a:lnTo>
                <a:lnTo>
                  <a:pt x="12192000" y="0"/>
                </a:lnTo>
                <a:lnTo>
                  <a:pt x="0" y="0"/>
                </a:lnTo>
                <a:lnTo>
                  <a:pt x="0" y="569976"/>
                </a:lnTo>
                <a:close/>
              </a:path>
            </a:pathLst>
          </a:custGeom>
          <a:solidFill>
            <a:srgbClr val="DEAA00"/>
          </a:solidFill>
        </p:spPr>
        <p:txBody>
          <a:bodyPr wrap="square" lIns="0" tIns="0" rIns="0" bIns="0" rtlCol="0"/>
          <a:lstStyle/>
          <a:p>
            <a:endParaRPr/>
          </a:p>
        </p:txBody>
      </p:sp>
      <p:sp>
        <p:nvSpPr>
          <p:cNvPr id="8" name="object 8"/>
          <p:cNvSpPr txBox="1">
            <a:spLocks noGrp="1"/>
          </p:cNvSpPr>
          <p:nvPr>
            <p:ph type="ctrTitle"/>
          </p:nvPr>
        </p:nvSpPr>
        <p:spPr>
          <a:xfrm>
            <a:off x="1164072" y="894666"/>
            <a:ext cx="10265923" cy="832920"/>
          </a:xfrm>
          <a:prstGeom prst="rect">
            <a:avLst/>
          </a:prstGeom>
        </p:spPr>
        <p:txBody>
          <a:bodyPr vert="horz" wrap="square" lIns="0" tIns="12065" rIns="0" bIns="0" rtlCol="0">
            <a:spAutoFit/>
          </a:bodyPr>
          <a:lstStyle/>
          <a:p>
            <a:pPr marL="3485515" algn="ctr">
              <a:lnSpc>
                <a:spcPts val="3195"/>
              </a:lnSpc>
            </a:pPr>
            <a:r>
              <a:rPr lang="en-US" spc="-5" dirty="0"/>
              <a:t>Academic Personnel</a:t>
            </a:r>
            <a:br>
              <a:rPr lang="en-US" spc="-5" dirty="0"/>
            </a:br>
            <a:r>
              <a:rPr lang="en-US" spc="-5" dirty="0"/>
              <a:t>Monthly Information Session</a:t>
            </a:r>
            <a:endParaRPr spc="-5" dirty="0"/>
          </a:p>
        </p:txBody>
      </p:sp>
      <p:sp>
        <p:nvSpPr>
          <p:cNvPr id="9" name="object 9"/>
          <p:cNvSpPr txBox="1"/>
          <p:nvPr/>
        </p:nvSpPr>
        <p:spPr>
          <a:xfrm>
            <a:off x="838200" y="5334000"/>
            <a:ext cx="8839973" cy="984885"/>
          </a:xfrm>
          <a:prstGeom prst="rect">
            <a:avLst/>
          </a:prstGeom>
        </p:spPr>
        <p:txBody>
          <a:bodyPr vert="horz" wrap="square" lIns="0" tIns="12700" rIns="0" bIns="0" rtlCol="0">
            <a:spAutoFit/>
          </a:bodyPr>
          <a:lstStyle/>
          <a:p>
            <a:pPr marL="12700">
              <a:lnSpc>
                <a:spcPct val="100000"/>
              </a:lnSpc>
              <a:spcBef>
                <a:spcPts val="100"/>
              </a:spcBef>
            </a:pPr>
            <a:r>
              <a:rPr sz="2800" spc="-5" dirty="0">
                <a:solidFill>
                  <a:srgbClr val="FFFFFF"/>
                </a:solidFill>
                <a:latin typeface="Verdana"/>
                <a:cs typeface="Verdana"/>
              </a:rPr>
              <a:t>Presented </a:t>
            </a:r>
            <a:r>
              <a:rPr sz="2800" dirty="0">
                <a:solidFill>
                  <a:srgbClr val="FFFFFF"/>
                </a:solidFill>
                <a:latin typeface="Verdana"/>
                <a:cs typeface="Verdana"/>
              </a:rPr>
              <a:t>by the </a:t>
            </a:r>
            <a:r>
              <a:rPr sz="2800" spc="-10" dirty="0">
                <a:solidFill>
                  <a:srgbClr val="FFFFFF"/>
                </a:solidFill>
                <a:latin typeface="Verdana"/>
                <a:cs typeface="Verdana"/>
              </a:rPr>
              <a:t>Office </a:t>
            </a:r>
            <a:r>
              <a:rPr sz="2800" spc="-5" dirty="0">
                <a:solidFill>
                  <a:srgbClr val="FFFFFF"/>
                </a:solidFill>
                <a:latin typeface="Verdana"/>
                <a:cs typeface="Verdana"/>
              </a:rPr>
              <a:t>of Academic</a:t>
            </a:r>
            <a:r>
              <a:rPr sz="2800" spc="75" dirty="0">
                <a:solidFill>
                  <a:srgbClr val="FFFFFF"/>
                </a:solidFill>
                <a:latin typeface="Verdana"/>
                <a:cs typeface="Verdana"/>
              </a:rPr>
              <a:t> </a:t>
            </a:r>
            <a:r>
              <a:rPr sz="2800" spc="-10" dirty="0">
                <a:solidFill>
                  <a:srgbClr val="FFFFFF"/>
                </a:solidFill>
                <a:latin typeface="Verdana"/>
                <a:cs typeface="Verdana"/>
              </a:rPr>
              <a:t>Personnel</a:t>
            </a:r>
            <a:endParaRPr lang="en-US" sz="2800" spc="-10" dirty="0">
              <a:solidFill>
                <a:srgbClr val="FFFFFF"/>
              </a:solidFill>
              <a:latin typeface="Verdana"/>
              <a:cs typeface="Verdana"/>
            </a:endParaRPr>
          </a:p>
          <a:p>
            <a:pPr marL="12700">
              <a:lnSpc>
                <a:spcPct val="100000"/>
              </a:lnSpc>
              <a:spcBef>
                <a:spcPts val="100"/>
              </a:spcBef>
            </a:pPr>
            <a:r>
              <a:rPr lang="en-US" sz="1200" spc="-10" dirty="0">
                <a:solidFill>
                  <a:srgbClr val="FFFFFF"/>
                </a:solidFill>
                <a:latin typeface="Verdana"/>
                <a:cs typeface="Verdana"/>
              </a:rPr>
              <a:t>Presented by: Generalist Team</a:t>
            </a:r>
            <a:endParaRPr sz="1200" dirty="0">
              <a:latin typeface="Verdana"/>
              <a:cs typeface="Verdana"/>
            </a:endParaRPr>
          </a:p>
          <a:p>
            <a:pPr marL="12700">
              <a:lnSpc>
                <a:spcPct val="100000"/>
              </a:lnSpc>
              <a:spcBef>
                <a:spcPts val="980"/>
              </a:spcBef>
            </a:pPr>
            <a:r>
              <a:rPr lang="en-US" sz="1200" spc="-5" dirty="0">
                <a:solidFill>
                  <a:srgbClr val="FFFFFF"/>
                </a:solidFill>
                <a:latin typeface="Verdana"/>
                <a:cs typeface="Verdana"/>
              </a:rPr>
              <a:t>December 2, 2025</a:t>
            </a:r>
            <a:endParaRPr sz="1200" dirty="0">
              <a:latin typeface="Verdana"/>
              <a:cs typeface="Verdan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A7AEF-6377-C660-C262-1CE846118A4E}"/>
            </a:ext>
          </a:extLst>
        </p:cNvPr>
        <p:cNvGrpSpPr/>
        <p:nvPr/>
      </p:nvGrpSpPr>
      <p:grpSpPr>
        <a:xfrm>
          <a:off x="0" y="0"/>
          <a:ext cx="0" cy="0"/>
          <a:chOff x="0" y="0"/>
          <a:chExt cx="0" cy="0"/>
        </a:xfrm>
      </p:grpSpPr>
      <p:sp>
        <p:nvSpPr>
          <p:cNvPr id="7" name="object 3">
            <a:extLst>
              <a:ext uri="{FF2B5EF4-FFF2-40B4-BE49-F238E27FC236}">
                <a16:creationId xmlns:a16="http://schemas.microsoft.com/office/drawing/2014/main" id="{87D056F7-0CAE-4B85-0D4F-3668AC89E0B8}"/>
              </a:ext>
            </a:extLst>
          </p:cNvPr>
          <p:cNvSpPr>
            <a:spLocks noGrp="1"/>
          </p:cNvSpPr>
          <p:nvPr>
            <p:ph type="title"/>
          </p:nvPr>
        </p:nvSpPr>
        <p:spPr>
          <a:xfrm>
            <a:off x="0" y="-1"/>
            <a:ext cx="12192000" cy="1182708"/>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Verdana" panose="020B0604030504040204" pitchFamily="34" charset="0"/>
                <a:ea typeface="Verdana" panose="020B0604030504040204" pitchFamily="34" charset="0"/>
                <a:cs typeface="Arial"/>
              </a:rPr>
              <a:t>  </a:t>
            </a:r>
            <a:endParaRPr sz="3600" dirty="0">
              <a:solidFill>
                <a:schemeClr val="bg1"/>
              </a:solidFill>
              <a:latin typeface="Verdana" panose="020B0604030504040204" pitchFamily="34" charset="0"/>
              <a:ea typeface="Verdana" panose="020B0604030504040204" pitchFamily="34" charset="0"/>
            </a:endParaRPr>
          </a:p>
        </p:txBody>
      </p:sp>
      <p:sp>
        <p:nvSpPr>
          <p:cNvPr id="14" name="TextBox 13">
            <a:extLst>
              <a:ext uri="{FF2B5EF4-FFF2-40B4-BE49-F238E27FC236}">
                <a16:creationId xmlns:a16="http://schemas.microsoft.com/office/drawing/2014/main" id="{A4BC41FC-7D6E-777E-EA85-38E500AC6064}"/>
              </a:ext>
            </a:extLst>
          </p:cNvPr>
          <p:cNvSpPr txBox="1"/>
          <p:nvPr/>
        </p:nvSpPr>
        <p:spPr>
          <a:xfrm>
            <a:off x="187569" y="391980"/>
            <a:ext cx="10744200" cy="523220"/>
          </a:xfrm>
          <a:prstGeom prst="rect">
            <a:avLst/>
          </a:prstGeom>
          <a:noFill/>
        </p:spPr>
        <p:txBody>
          <a:bodyPr wrap="square" rtlCol="0" anchor="b">
            <a:spAutoFit/>
          </a:bodyPr>
          <a:lstStyle/>
          <a:p>
            <a:r>
              <a:rPr lang="en-US" sz="2800" dirty="0">
                <a:solidFill>
                  <a:schemeClr val="bg1"/>
                </a:solidFill>
                <a:effectLst/>
                <a:latin typeface="Verdana" panose="020B0604030504040204" pitchFamily="34" charset="0"/>
                <a:ea typeface="Verdana" panose="020B0604030504040204" pitchFamily="34" charset="0"/>
              </a:rPr>
              <a:t>Required Leave Forms in MIV</a:t>
            </a:r>
            <a:endParaRPr lang="en-US" sz="2800" dirty="0">
              <a:solidFill>
                <a:schemeClr val="bg1"/>
              </a:solidFill>
              <a:latin typeface="Verdana" panose="020B0604030504040204" pitchFamily="34" charset="0"/>
              <a:ea typeface="Verdana" panose="020B0604030504040204" pitchFamily="34" charset="0"/>
            </a:endParaRPr>
          </a:p>
        </p:txBody>
      </p:sp>
      <p:sp>
        <p:nvSpPr>
          <p:cNvPr id="2" name="TextBox 1">
            <a:extLst>
              <a:ext uri="{FF2B5EF4-FFF2-40B4-BE49-F238E27FC236}">
                <a16:creationId xmlns:a16="http://schemas.microsoft.com/office/drawing/2014/main" id="{62E6DB4E-1BF0-6CA4-A5B2-EA783224FCC3}"/>
              </a:ext>
            </a:extLst>
          </p:cNvPr>
          <p:cNvSpPr txBox="1"/>
          <p:nvPr/>
        </p:nvSpPr>
        <p:spPr>
          <a:xfrm>
            <a:off x="266700" y="1326152"/>
            <a:ext cx="11658600" cy="6186309"/>
          </a:xfrm>
          <a:prstGeom prst="rect">
            <a:avLst/>
          </a:prstGeom>
          <a:noFill/>
        </p:spPr>
        <p:txBody>
          <a:bodyPr wrap="square" rtlCol="0">
            <a:spAutoFit/>
          </a:bodyPr>
          <a:lstStyle/>
          <a:p>
            <a:pPr marR="0">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MIV leave forms should be submitted and approved in advance of the anticipated leave dates for all academic leaves related to:</a:t>
            </a:r>
          </a:p>
          <a:p>
            <a:pPr marL="285750" marR="0" indent="-285750">
              <a:spcBef>
                <a:spcPts val="0"/>
              </a:spcBef>
              <a:spcAft>
                <a:spcPts val="0"/>
              </a:spcAft>
              <a:buFont typeface="Courier New" panose="02070309020205020404" pitchFamily="49" charset="0"/>
              <a:buChar char="o"/>
            </a:pPr>
            <a:r>
              <a:rPr lang="en-US" dirty="0">
                <a:effectLst/>
                <a:latin typeface="Arial" panose="020B0604020202020204" pitchFamily="34" charset="0"/>
                <a:ea typeface="Times New Roman" panose="02020603050405020304" pitchFamily="18" charset="0"/>
                <a:cs typeface="Arial" panose="020B0604020202020204" pitchFamily="34" charset="0"/>
              </a:rPr>
              <a:t>Family Medical Leave (FML) -FMLA/CFRA/PDLL:</a:t>
            </a:r>
          </a:p>
          <a:p>
            <a:pPr marL="742950" lvl="1" indent="-285750">
              <a:buFont typeface="Arial" panose="020B0604020202020204" pitchFamily="34" charset="0"/>
              <a:buChar char="•"/>
            </a:pPr>
            <a:r>
              <a:rPr lang="en-US" dirty="0">
                <a:effectLst/>
                <a:latin typeface="Arial" panose="020B0604020202020204" pitchFamily="34" charset="0"/>
                <a:ea typeface="Times New Roman" panose="02020603050405020304" pitchFamily="18" charset="0"/>
                <a:cs typeface="Arial" panose="020B0604020202020204" pitchFamily="34" charset="0"/>
              </a:rPr>
              <a:t>Employee Serious Health Conditions </a:t>
            </a:r>
          </a:p>
          <a:p>
            <a:pPr marL="742950" lvl="1" indent="-285750">
              <a:buFont typeface="Arial" panose="020B0604020202020204" pitchFamily="34" charset="0"/>
              <a:buChar char="•"/>
            </a:pPr>
            <a:r>
              <a:rPr lang="en-US" dirty="0">
                <a:effectLst/>
                <a:latin typeface="Arial" panose="020B0604020202020204" pitchFamily="34" charset="0"/>
                <a:ea typeface="Times New Roman" panose="02020603050405020304" pitchFamily="18" charset="0"/>
                <a:cs typeface="Arial" panose="020B0604020202020204" pitchFamily="34" charset="0"/>
              </a:rPr>
              <a:t>Family Serious Health Conditions </a:t>
            </a:r>
          </a:p>
          <a:p>
            <a:pPr marL="742950" lvl="1" indent="-285750">
              <a:buFont typeface="Arial" panose="020B0604020202020204" pitchFamily="34" charset="0"/>
              <a:buChar char="•"/>
            </a:pPr>
            <a:r>
              <a:rPr lang="en-US" dirty="0">
                <a:effectLst/>
                <a:latin typeface="Arial" panose="020B0604020202020204" pitchFamily="34" charset="0"/>
                <a:ea typeface="Times New Roman" panose="02020603050405020304" pitchFamily="18" charset="0"/>
                <a:cs typeface="Arial" panose="020B0604020202020204" pitchFamily="34" charset="0"/>
              </a:rPr>
              <a:t>Pregnancy</a:t>
            </a:r>
          </a:p>
          <a:p>
            <a:pPr marL="742950" lvl="1" indent="-285750">
              <a:buFont typeface="Arial" panose="020B0604020202020204" pitchFamily="34" charset="0"/>
              <a:buChar char="•"/>
            </a:pPr>
            <a:r>
              <a:rPr lang="en-US" dirty="0">
                <a:effectLst/>
                <a:latin typeface="Arial" panose="020B0604020202020204" pitchFamily="34" charset="0"/>
                <a:ea typeface="Times New Roman" panose="02020603050405020304" pitchFamily="18" charset="0"/>
                <a:cs typeface="Arial" panose="020B0604020202020204" pitchFamily="34" charset="0"/>
              </a:rPr>
              <a:t>Parental bonding </a:t>
            </a:r>
          </a:p>
          <a:p>
            <a:pPr marL="742950" lvl="1" indent="-285750">
              <a:buFont typeface="Arial" panose="020B0604020202020204" pitchFamily="34" charset="0"/>
              <a:buChar char="•"/>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buFont typeface="Courier New" panose="02070309020205020404" pitchFamily="49" charset="0"/>
              <a:buChar char="o"/>
            </a:pPr>
            <a:r>
              <a:rPr lang="en-US" dirty="0">
                <a:effectLst/>
                <a:latin typeface="Arial" panose="020B0604020202020204" pitchFamily="34" charset="0"/>
                <a:ea typeface="Times New Roman" panose="02020603050405020304" pitchFamily="18" charset="0"/>
                <a:cs typeface="Arial" panose="020B0604020202020204" pitchFamily="34" charset="0"/>
              </a:rPr>
              <a:t>Non-FML related leaves:</a:t>
            </a:r>
          </a:p>
          <a:p>
            <a:pPr marL="742950" lvl="1" indent="-285750">
              <a:buFont typeface="Arial" panose="020B0604020202020204" pitchFamily="34" charset="0"/>
              <a:buChar char="•"/>
            </a:pPr>
            <a:r>
              <a:rPr lang="en-US" dirty="0">
                <a:effectLst/>
                <a:latin typeface="Arial" panose="020B0604020202020204" pitchFamily="34" charset="0"/>
                <a:ea typeface="Times New Roman" panose="02020603050405020304" pitchFamily="18" charset="0"/>
                <a:cs typeface="Arial" panose="020B0604020202020204" pitchFamily="34" charset="0"/>
              </a:rPr>
              <a:t>Bereavement</a:t>
            </a:r>
          </a:p>
          <a:p>
            <a:pPr marL="742950" lvl="1" indent="-285750">
              <a:buFont typeface="Arial" panose="020B0604020202020204" pitchFamily="34" charset="0"/>
              <a:buChar char="•"/>
            </a:pPr>
            <a:r>
              <a:rPr lang="en-US" dirty="0">
                <a:effectLst/>
                <a:latin typeface="Arial" panose="020B0604020202020204" pitchFamily="34" charset="0"/>
                <a:ea typeface="Times New Roman" panose="02020603050405020304" pitchFamily="18" charset="0"/>
                <a:cs typeface="Arial" panose="020B0604020202020204" pitchFamily="34" charset="0"/>
              </a:rPr>
              <a:t>Personal</a:t>
            </a:r>
          </a:p>
          <a:p>
            <a:pPr marL="742950" lvl="1" indent="-285750">
              <a:buFont typeface="Arial" panose="020B0604020202020204" pitchFamily="34" charset="0"/>
              <a:buChar char="•"/>
            </a:pPr>
            <a:r>
              <a:rPr lang="en-US" dirty="0">
                <a:effectLst/>
                <a:latin typeface="Arial" panose="020B0604020202020204" pitchFamily="34" charset="0"/>
                <a:ea typeface="Times New Roman" panose="02020603050405020304" pitchFamily="18" charset="0"/>
                <a:cs typeface="Arial" panose="020B0604020202020204" pitchFamily="34" charset="0"/>
              </a:rPr>
              <a:t>Professional Development </a:t>
            </a:r>
          </a:p>
          <a:p>
            <a:pPr marL="742950" lvl="1" indent="-285750">
              <a:buFont typeface="Arial" panose="020B0604020202020204" pitchFamily="34" charset="0"/>
              <a:buChar char="•"/>
            </a:pPr>
            <a:r>
              <a:rPr lang="en-US" dirty="0">
                <a:effectLst/>
                <a:latin typeface="Arial" panose="020B0604020202020204" pitchFamily="34" charset="0"/>
                <a:ea typeface="Times New Roman" panose="02020603050405020304" pitchFamily="18" charset="0"/>
                <a:cs typeface="Arial" panose="020B0604020202020204" pitchFamily="34" charset="0"/>
              </a:rPr>
              <a:t>Military </a:t>
            </a:r>
          </a:p>
          <a:p>
            <a:pPr marL="742950" lvl="1" indent="-285750">
              <a:buFont typeface="Arial" panose="020B0604020202020204" pitchFamily="34" charset="0"/>
              <a:buChar char="•"/>
            </a:pPr>
            <a:r>
              <a:rPr lang="en-US" dirty="0">
                <a:effectLst/>
                <a:latin typeface="Arial" panose="020B0604020202020204" pitchFamily="34" charset="0"/>
                <a:ea typeface="Times New Roman" panose="02020603050405020304" pitchFamily="18" charset="0"/>
                <a:cs typeface="Arial" panose="020B0604020202020204" pitchFamily="34" charset="0"/>
              </a:rPr>
              <a:t>Sabbatical; Sabbatical in Residence; Leave in Lieu of Sabbatical; Leave in Lieu of Sabbatical in Residence</a:t>
            </a:r>
          </a:p>
          <a:p>
            <a:pPr marL="742950" lvl="1" indent="-285750">
              <a:buFont typeface="Arial" panose="020B0604020202020204" pitchFamily="34" charset="0"/>
              <a:buChar char="•"/>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r>
              <a:rPr lang="en-US" dirty="0">
                <a:effectLst/>
                <a:latin typeface="Arial" panose="020B0604020202020204" pitchFamily="34" charset="0"/>
                <a:ea typeface="Times New Roman" panose="02020603050405020304" pitchFamily="18" charset="0"/>
                <a:cs typeface="Arial" panose="020B0604020202020204" pitchFamily="34" charset="0"/>
              </a:rPr>
              <a:t>⚠️Any leave over seven (7) days is required to be submitted in MIV, except standalone </a:t>
            </a:r>
            <a:r>
              <a:rPr lang="en-US" dirty="0">
                <a:latin typeface="Arial" panose="020B0604020202020204" pitchFamily="34" charset="0"/>
                <a:ea typeface="Times New Roman" panose="02020603050405020304" pitchFamily="18" charset="0"/>
                <a:cs typeface="Arial" panose="020B0604020202020204" pitchFamily="34" charset="0"/>
              </a:rPr>
              <a:t>vacation. If unsure  </a:t>
            </a:r>
          </a:p>
          <a:p>
            <a:r>
              <a:rPr lang="en-US" dirty="0">
                <a:latin typeface="Arial" panose="020B0604020202020204" pitchFamily="34" charset="0"/>
                <a:ea typeface="Times New Roman" panose="02020603050405020304" pitchFamily="18" charset="0"/>
                <a:cs typeface="Arial" panose="020B0604020202020204" pitchFamily="34" charset="0"/>
              </a:rPr>
              <a:t>     whether a leave form is required, consult your Academic Personnel (AP) Analyst.</a:t>
            </a:r>
          </a:p>
          <a:p>
            <a:pPr marR="0">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R="0">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R="0">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spTree>
    <p:extLst>
      <p:ext uri="{BB962C8B-B14F-4D97-AF65-F5344CB8AC3E}">
        <p14:creationId xmlns:p14="http://schemas.microsoft.com/office/powerpoint/2010/main" val="1195360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05ED4B-F7FD-9113-6E4C-89C857396112}"/>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A602B084-AB94-27C3-EA4E-56756479BCA8}"/>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B85FA879-E279-8995-0B25-54F877CDD3A4}"/>
              </a:ext>
            </a:extLst>
          </p:cNvPr>
          <p:cNvSpPr txBox="1"/>
          <p:nvPr/>
        </p:nvSpPr>
        <p:spPr>
          <a:xfrm>
            <a:off x="152400" y="416907"/>
            <a:ext cx="99822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Required Supporting Documentation</a:t>
            </a:r>
          </a:p>
        </p:txBody>
      </p:sp>
      <p:sp>
        <p:nvSpPr>
          <p:cNvPr id="4" name="TextBox 3">
            <a:extLst>
              <a:ext uri="{FF2B5EF4-FFF2-40B4-BE49-F238E27FC236}">
                <a16:creationId xmlns:a16="http://schemas.microsoft.com/office/drawing/2014/main" id="{C2DB3043-24B3-FAE0-02C9-490778BCBDA8}"/>
              </a:ext>
            </a:extLst>
          </p:cNvPr>
          <p:cNvSpPr txBox="1"/>
          <p:nvPr/>
        </p:nvSpPr>
        <p:spPr>
          <a:xfrm>
            <a:off x="1219200" y="1981200"/>
            <a:ext cx="10286921" cy="141577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Email your AP Analyst the required forms for each leave type at the time the MIV leave form is submitted.</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🚫Please do not attach medical documentation in MIV.</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742950" marR="0" lvl="1" indent="-285750">
              <a:spcBef>
                <a:spcPts val="0"/>
              </a:spcBef>
              <a:spcAft>
                <a:spcPts val="0"/>
              </a:spcAft>
              <a:buFont typeface="+mj-lt"/>
              <a:buAutoNum type="alphaLcPeriod"/>
              <a:tabLst>
                <a:tab pos="914400" algn="l"/>
              </a:tabLst>
            </a:pP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042DC143-2E48-202B-59AE-8B0CCC1F790A}"/>
              </a:ext>
            </a:extLst>
          </p:cNvPr>
          <p:cNvPicPr>
            <a:picLocks noChangeAspect="1"/>
          </p:cNvPicPr>
          <p:nvPr/>
        </p:nvPicPr>
        <p:blipFill>
          <a:blip r:embed="rId3"/>
          <a:stretch>
            <a:fillRect/>
          </a:stretch>
        </p:blipFill>
        <p:spPr>
          <a:xfrm>
            <a:off x="152400" y="1318260"/>
            <a:ext cx="914479" cy="914479"/>
          </a:xfrm>
          <a:prstGeom prst="rect">
            <a:avLst/>
          </a:prstGeom>
        </p:spPr>
      </p:pic>
      <p:graphicFrame>
        <p:nvGraphicFramePr>
          <p:cNvPr id="11" name="Table 10">
            <a:extLst>
              <a:ext uri="{FF2B5EF4-FFF2-40B4-BE49-F238E27FC236}">
                <a16:creationId xmlns:a16="http://schemas.microsoft.com/office/drawing/2014/main" id="{EBEFF44B-E16A-0195-1D1C-726241716B4E}"/>
              </a:ext>
            </a:extLst>
          </p:cNvPr>
          <p:cNvGraphicFramePr>
            <a:graphicFrameLocks noGrp="1"/>
          </p:cNvGraphicFramePr>
          <p:nvPr>
            <p:extLst>
              <p:ext uri="{D42A27DB-BD31-4B8C-83A1-F6EECF244321}">
                <p14:modId xmlns:p14="http://schemas.microsoft.com/office/powerpoint/2010/main" val="3479894186"/>
              </p:ext>
            </p:extLst>
          </p:nvPr>
        </p:nvGraphicFramePr>
        <p:xfrm>
          <a:off x="1600199" y="3461029"/>
          <a:ext cx="8627286" cy="1883131"/>
        </p:xfrm>
        <a:graphic>
          <a:graphicData uri="http://schemas.openxmlformats.org/drawingml/2006/table">
            <a:tbl>
              <a:tblPr firstRow="1" bandRow="1">
                <a:tableStyleId>{5C22544A-7EE6-4342-B048-85BDC9FD1C3A}</a:tableStyleId>
              </a:tblPr>
              <a:tblGrid>
                <a:gridCol w="1998980">
                  <a:extLst>
                    <a:ext uri="{9D8B030D-6E8A-4147-A177-3AD203B41FA5}">
                      <a16:colId xmlns:a16="http://schemas.microsoft.com/office/drawing/2014/main" val="1591863840"/>
                    </a:ext>
                  </a:extLst>
                </a:gridCol>
                <a:gridCol w="6628306">
                  <a:extLst>
                    <a:ext uri="{9D8B030D-6E8A-4147-A177-3AD203B41FA5}">
                      <a16:colId xmlns:a16="http://schemas.microsoft.com/office/drawing/2014/main" val="883185533"/>
                    </a:ext>
                  </a:extLst>
                </a:gridCol>
              </a:tblGrid>
              <a:tr h="501371">
                <a:tc>
                  <a:txBody>
                    <a:bodyPr/>
                    <a:lstStyle/>
                    <a:p>
                      <a:r>
                        <a:rPr lang="en-US" dirty="0">
                          <a:latin typeface="Arial" panose="020B0604020202020204" pitchFamily="34" charset="0"/>
                          <a:cs typeface="Arial" panose="020B0604020202020204" pitchFamily="34" charset="0"/>
                        </a:rPr>
                        <a:t>Leave Type</a:t>
                      </a:r>
                    </a:p>
                  </a:txBody>
                  <a:tcPr anchor="ctr"/>
                </a:tc>
                <a:tc>
                  <a:txBody>
                    <a:bodyPr/>
                    <a:lstStyle/>
                    <a:p>
                      <a:r>
                        <a:rPr lang="en-US" dirty="0">
                          <a:latin typeface="Arial" panose="020B0604020202020204" pitchFamily="34" charset="0"/>
                          <a:cs typeface="Arial" panose="020B0604020202020204" pitchFamily="34" charset="0"/>
                        </a:rPr>
                        <a:t>Required Forms</a:t>
                      </a:r>
                    </a:p>
                  </a:txBody>
                  <a:tcPr anchor="ctr"/>
                </a:tc>
                <a:extLst>
                  <a:ext uri="{0D108BD9-81ED-4DB2-BD59-A6C34878D82A}">
                    <a16:rowId xmlns:a16="http://schemas.microsoft.com/office/drawing/2014/main" val="619852961"/>
                  </a:ext>
                </a:extLst>
              </a:tr>
              <a:tr h="370840">
                <a:tc>
                  <a:txBody>
                    <a:bodyPr/>
                    <a:lstStyle/>
                    <a:p>
                      <a:r>
                        <a:rPr lang="en-US" sz="1800" dirty="0">
                          <a:latin typeface="Arial" panose="020B0604020202020204" pitchFamily="34" charset="0"/>
                          <a:cs typeface="Arial" panose="020B0604020202020204" pitchFamily="34" charset="0"/>
                        </a:rPr>
                        <a:t>Employee SHC</a:t>
                      </a:r>
                    </a:p>
                  </a:txBody>
                  <a:tcPr/>
                </a:tc>
                <a:tc>
                  <a:txBody>
                    <a:bodyPr/>
                    <a:lstStyle/>
                    <a:p>
                      <a:r>
                        <a:rPr lang="en-US" sz="1800" dirty="0">
                          <a:latin typeface="Arial" panose="020B0604020202020204" pitchFamily="34" charset="0"/>
                          <a:cs typeface="Arial" panose="020B0604020202020204" pitchFamily="34" charset="0"/>
                        </a:rPr>
                        <a:t>Employee Serious Health Condition Medical Certificate</a:t>
                      </a:r>
                    </a:p>
                  </a:txBody>
                  <a:tcPr/>
                </a:tc>
                <a:extLst>
                  <a:ext uri="{0D108BD9-81ED-4DB2-BD59-A6C34878D82A}">
                    <a16:rowId xmlns:a16="http://schemas.microsoft.com/office/drawing/2014/main" val="1591470763"/>
                  </a:ext>
                </a:extLst>
              </a:tr>
              <a:tr h="370840">
                <a:tc>
                  <a:txBody>
                    <a:bodyPr/>
                    <a:lstStyle/>
                    <a:p>
                      <a:r>
                        <a:rPr lang="en-US" sz="1800" dirty="0">
                          <a:latin typeface="Arial" panose="020B0604020202020204" pitchFamily="34" charset="0"/>
                          <a:cs typeface="Arial" panose="020B0604020202020204" pitchFamily="34" charset="0"/>
                        </a:rPr>
                        <a:t>Family SHC</a:t>
                      </a:r>
                    </a:p>
                  </a:txBody>
                  <a:tcPr/>
                </a:tc>
                <a:tc>
                  <a:txBody>
                    <a:bodyPr/>
                    <a:lstStyle/>
                    <a:p>
                      <a:r>
                        <a:rPr lang="en-US" sz="1800" dirty="0">
                          <a:latin typeface="Arial" panose="020B0604020202020204" pitchFamily="34" charset="0"/>
                          <a:cs typeface="Arial" panose="020B0604020202020204" pitchFamily="34" charset="0"/>
                        </a:rPr>
                        <a:t>Family Serious Health Condition Medical Certificate</a:t>
                      </a:r>
                    </a:p>
                    <a:p>
                      <a:r>
                        <a:rPr lang="en-US" sz="1800" dirty="0">
                          <a:latin typeface="Arial" panose="020B0604020202020204" pitchFamily="34" charset="0"/>
                          <a:cs typeface="Arial" panose="020B0604020202020204" pitchFamily="34" charset="0"/>
                        </a:rPr>
                        <a:t>Declaration of Relationship Form</a:t>
                      </a:r>
                    </a:p>
                  </a:txBody>
                  <a:tcPr/>
                </a:tc>
                <a:extLst>
                  <a:ext uri="{0D108BD9-81ED-4DB2-BD59-A6C34878D82A}">
                    <a16:rowId xmlns:a16="http://schemas.microsoft.com/office/drawing/2014/main" val="1948653184"/>
                  </a:ext>
                </a:extLst>
              </a:tr>
              <a:tr h="370840">
                <a:tc>
                  <a:txBody>
                    <a:bodyPr/>
                    <a:lstStyle/>
                    <a:p>
                      <a:r>
                        <a:rPr lang="en-US" sz="1800" dirty="0">
                          <a:latin typeface="Arial" panose="020B0604020202020204" pitchFamily="34" charset="0"/>
                          <a:cs typeface="Arial" panose="020B0604020202020204" pitchFamily="34" charset="0"/>
                        </a:rPr>
                        <a:t>Parental Bonding</a:t>
                      </a:r>
                    </a:p>
                  </a:txBody>
                  <a:tcPr/>
                </a:tc>
                <a:tc>
                  <a:txBody>
                    <a:bodyPr/>
                    <a:lstStyle/>
                    <a:p>
                      <a:r>
                        <a:rPr lang="en-US" sz="1800" dirty="0">
                          <a:latin typeface="Arial" panose="020B0604020202020204" pitchFamily="34" charset="0"/>
                          <a:cs typeface="Arial" panose="020B0604020202020204" pitchFamily="34" charset="0"/>
                        </a:rPr>
                        <a:t>Declaration of Relationship Form</a:t>
                      </a:r>
                    </a:p>
                  </a:txBody>
                  <a:tcPr/>
                </a:tc>
                <a:extLst>
                  <a:ext uri="{0D108BD9-81ED-4DB2-BD59-A6C34878D82A}">
                    <a16:rowId xmlns:a16="http://schemas.microsoft.com/office/drawing/2014/main" val="2794795207"/>
                  </a:ext>
                </a:extLst>
              </a:tr>
            </a:tbl>
          </a:graphicData>
        </a:graphic>
      </p:graphicFrame>
    </p:spTree>
    <p:extLst>
      <p:ext uri="{BB962C8B-B14F-4D97-AF65-F5344CB8AC3E}">
        <p14:creationId xmlns:p14="http://schemas.microsoft.com/office/powerpoint/2010/main" val="1058834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152400" y="416907"/>
            <a:ext cx="99822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Department Chair Leaves</a:t>
            </a:r>
          </a:p>
        </p:txBody>
      </p:sp>
      <p:sp>
        <p:nvSpPr>
          <p:cNvPr id="4" name="TextBox 3">
            <a:extLst>
              <a:ext uri="{FF2B5EF4-FFF2-40B4-BE49-F238E27FC236}">
                <a16:creationId xmlns:a16="http://schemas.microsoft.com/office/drawing/2014/main" id="{E74D31C5-A19F-E62E-C5B9-8B3473F31239}"/>
              </a:ext>
            </a:extLst>
          </p:cNvPr>
          <p:cNvSpPr txBox="1"/>
          <p:nvPr/>
        </p:nvSpPr>
        <p:spPr>
          <a:xfrm>
            <a:off x="952539" y="1981200"/>
            <a:ext cx="10286921" cy="1969770"/>
          </a:xfrm>
          <a:prstGeom prst="rect">
            <a:avLst/>
          </a:prstGeom>
          <a:noFill/>
        </p:spPr>
        <p:txBody>
          <a:bodyPr wrap="square">
            <a:spAutoFit/>
          </a:bodyPr>
          <a:lstStyle/>
          <a:p>
            <a:pPr marL="0" marR="0">
              <a:spcBef>
                <a:spcPts val="0"/>
              </a:spcBef>
              <a:spcAft>
                <a:spcPts val="0"/>
              </a:spcAft>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dirty="0">
                <a:effectLst/>
                <a:latin typeface="Arial" panose="020B0604020202020204" pitchFamily="34" charset="0"/>
                <a:ea typeface="Times New Roman" panose="02020603050405020304" pitchFamily="18" charset="0"/>
                <a:cs typeface="Arial" panose="020B0604020202020204" pitchFamily="34" charset="0"/>
              </a:rPr>
              <a:t>Department Chair leaves (e.g. medical, vacation, sabbatical) require Dean’s approval prior to MIV submission.</a:t>
            </a:r>
          </a:p>
          <a:p>
            <a:pPr marR="0">
              <a:spcBef>
                <a:spcPts val="0"/>
              </a:spcBef>
              <a:spcAft>
                <a:spcPts val="0"/>
              </a:spcAft>
            </a:pPr>
            <a:endParaRPr lang="en-US" dirty="0">
              <a:latin typeface="Arial" panose="020B0604020202020204" pitchFamily="34" charset="0"/>
              <a:ea typeface="Times New Roman" panose="02020603050405020304" pitchFamily="18" charset="0"/>
              <a:cs typeface="Arial" panose="020B0604020202020204" pitchFamily="34" charset="0"/>
            </a:endParaRPr>
          </a:p>
          <a:p>
            <a:pPr marL="285750" marR="0" indent="-285750">
              <a:spcBef>
                <a:spcPts val="0"/>
              </a:spcBef>
              <a:spcAft>
                <a:spcPts val="0"/>
              </a:spcAft>
              <a:buFont typeface="Arial" panose="020B0604020202020204" pitchFamily="34" charset="0"/>
              <a:buChar char="•"/>
            </a:pPr>
            <a:r>
              <a:rPr lang="en-US" dirty="0">
                <a:effectLst/>
                <a:latin typeface="Arial" panose="020B0604020202020204" pitchFamily="34" charset="0"/>
                <a:ea typeface="Times New Roman" panose="02020603050405020304" pitchFamily="18" charset="0"/>
                <a:cs typeface="Arial" panose="020B0604020202020204" pitchFamily="34" charset="0"/>
              </a:rPr>
              <a:t>Once approved, forward the documentation to your AP generalist for review with the MIV leave form.</a:t>
            </a:r>
          </a:p>
          <a:p>
            <a:pPr marL="742950" marR="0" lvl="1" indent="-285750">
              <a:spcBef>
                <a:spcPts val="0"/>
              </a:spcBef>
              <a:spcAft>
                <a:spcPts val="0"/>
              </a:spcAft>
              <a:buFont typeface="+mj-lt"/>
              <a:buAutoNum type="alphaLcPeriod"/>
              <a:tabLst>
                <a:tab pos="914400" algn="l"/>
              </a:tabLst>
            </a:pP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B4DC8128-ACA1-4156-9E2D-405D309F4E56}"/>
              </a:ext>
            </a:extLst>
          </p:cNvPr>
          <p:cNvPicPr>
            <a:picLocks noChangeAspect="1"/>
          </p:cNvPicPr>
          <p:nvPr/>
        </p:nvPicPr>
        <p:blipFill>
          <a:blip r:embed="rId3"/>
          <a:stretch>
            <a:fillRect/>
          </a:stretch>
        </p:blipFill>
        <p:spPr>
          <a:xfrm>
            <a:off x="304721" y="1318260"/>
            <a:ext cx="914479" cy="914479"/>
          </a:xfrm>
          <a:prstGeom prst="rect">
            <a:avLst/>
          </a:prstGeom>
        </p:spPr>
      </p:pic>
    </p:spTree>
    <p:extLst>
      <p:ext uri="{BB962C8B-B14F-4D97-AF65-F5344CB8AC3E}">
        <p14:creationId xmlns:p14="http://schemas.microsoft.com/office/powerpoint/2010/main" val="873863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86AD2-BCDD-D724-5024-FAE25B0DDE19}"/>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A226DBEB-AF28-1B22-2139-7BEE8EBA1590}"/>
              </a:ext>
            </a:extLst>
          </p:cNvPr>
          <p:cNvSpPr/>
          <p:nvPr/>
        </p:nvSpPr>
        <p:spPr>
          <a:xfrm>
            <a:off x="0" y="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BF5C68AE-34B4-AF12-584E-CB6542D7414F}"/>
              </a:ext>
            </a:extLst>
          </p:cNvPr>
          <p:cNvSpPr txBox="1"/>
          <p:nvPr/>
        </p:nvSpPr>
        <p:spPr>
          <a:xfrm>
            <a:off x="152400" y="361014"/>
            <a:ext cx="99822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Leave Adjustments and Compliance Requirements</a:t>
            </a:r>
          </a:p>
        </p:txBody>
      </p:sp>
      <p:sp>
        <p:nvSpPr>
          <p:cNvPr id="4" name="TextBox 3">
            <a:extLst>
              <a:ext uri="{FF2B5EF4-FFF2-40B4-BE49-F238E27FC236}">
                <a16:creationId xmlns:a16="http://schemas.microsoft.com/office/drawing/2014/main" id="{08F0DCA5-EFD1-ED03-DCB9-1BFF85B9D3D2}"/>
              </a:ext>
            </a:extLst>
          </p:cNvPr>
          <p:cNvSpPr txBox="1"/>
          <p:nvPr/>
        </p:nvSpPr>
        <p:spPr>
          <a:xfrm>
            <a:off x="381000" y="1752600"/>
            <a:ext cx="11582400" cy="4462760"/>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Early Leave Commencement</a:t>
            </a:r>
            <a:r>
              <a:rPr lang="en-US"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If leave begins earlier than the date on the medical certificate (e.g., early delivery or rescheduled surgery), a </a:t>
            </a:r>
            <a:r>
              <a:rPr lang="en-US" b="1" u="sng" dirty="0">
                <a:latin typeface="Arial" panose="020B0604020202020204" pitchFamily="34" charset="0"/>
                <a:cs typeface="Arial" panose="020B0604020202020204" pitchFamily="34" charset="0"/>
              </a:rPr>
              <a:t>superseding medical certificate</a:t>
            </a:r>
            <a:r>
              <a:rPr lang="en-US" dirty="0">
                <a:latin typeface="Arial" panose="020B0604020202020204" pitchFamily="34" charset="0"/>
                <a:cs typeface="Arial" panose="020B0604020202020204" pitchFamily="34" charset="0"/>
              </a:rPr>
              <a:t> must be submitted promptly.</a:t>
            </a:r>
          </a:p>
          <a:p>
            <a:r>
              <a:rPr lang="en-US" dirty="0">
                <a:latin typeface="Arial" panose="020B0604020202020204" pitchFamily="34" charset="0"/>
                <a:cs typeface="Arial" panose="020B0604020202020204" pitchFamily="34" charset="0"/>
              </a:rPr>
              <a:t> </a:t>
            </a:r>
          </a:p>
          <a:p>
            <a:r>
              <a:rPr lang="en-US" b="1" dirty="0">
                <a:latin typeface="Arial" panose="020B0604020202020204" pitchFamily="34" charset="0"/>
                <a:cs typeface="Arial" panose="020B0604020202020204" pitchFamily="34" charset="0"/>
              </a:rPr>
              <a:t>Leave Date Modifications</a:t>
            </a:r>
            <a:r>
              <a:rPr lang="en-US"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Any change to leave dates, protected entitlements, or pay—even by one day—requires a new MIV leave form(s).</a:t>
            </a:r>
          </a:p>
          <a:p>
            <a:r>
              <a:rPr lang="en-US" dirty="0">
                <a:latin typeface="Arial" panose="020B0604020202020204" pitchFamily="34" charset="0"/>
                <a:cs typeface="Arial" panose="020B0604020202020204" pitchFamily="34" charset="0"/>
              </a:rPr>
              <a:t>     This includes:</a:t>
            </a:r>
          </a:p>
          <a:p>
            <a:pPr marL="742950" lvl="1" indent="-285750">
              <a:buFont typeface="Courier New" panose="02070309020205020404" pitchFamily="49" charset="0"/>
              <a:buChar char="o"/>
            </a:pPr>
            <a:r>
              <a:rPr lang="en-US" dirty="0">
                <a:latin typeface="Arial" panose="020B0604020202020204" pitchFamily="34" charset="0"/>
                <a:cs typeface="Arial" panose="020B0604020202020204" pitchFamily="34" charset="0"/>
              </a:rPr>
              <a:t>Extensions</a:t>
            </a:r>
          </a:p>
          <a:p>
            <a:pPr marL="742950" lvl="1" indent="-285750">
              <a:buFont typeface="Courier New" panose="02070309020205020404" pitchFamily="49" charset="0"/>
              <a:buChar char="o"/>
            </a:pPr>
            <a:r>
              <a:rPr lang="en-US" dirty="0">
                <a:latin typeface="Arial" panose="020B0604020202020204" pitchFamily="34" charset="0"/>
                <a:cs typeface="Arial" panose="020B0604020202020204" pitchFamily="34" charset="0"/>
              </a:rPr>
              <a:t>Early departure</a:t>
            </a:r>
          </a:p>
          <a:p>
            <a:pPr marL="742950" lvl="1" indent="-285750">
              <a:buFont typeface="Courier New" panose="02070309020205020404" pitchFamily="49" charset="0"/>
              <a:buChar char="o"/>
            </a:pPr>
            <a:r>
              <a:rPr lang="en-US" dirty="0">
                <a:latin typeface="Arial" panose="020B0604020202020204" pitchFamily="34" charset="0"/>
                <a:cs typeface="Arial" panose="020B0604020202020204" pitchFamily="34" charset="0"/>
              </a:rPr>
              <a:t>Early or late return</a:t>
            </a:r>
          </a:p>
          <a:p>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Accurate documentation ensures proper tracking in MIV and UC Path.</a:t>
            </a:r>
            <a:r>
              <a:rPr lang="en-US" sz="1700" dirty="0">
                <a:latin typeface="Arial" panose="020B0604020202020204" pitchFamily="34" charset="0"/>
                <a:cs typeface="Arial" panose="020B0604020202020204" pitchFamily="34" charset="0"/>
              </a:rPr>
              <a:t> </a:t>
            </a:r>
          </a:p>
          <a:p>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marL="742950" marR="0" lvl="1" indent="-285750">
              <a:spcBef>
                <a:spcPts val="0"/>
              </a:spcBef>
              <a:spcAft>
                <a:spcPts val="0"/>
              </a:spcAft>
              <a:buFont typeface="+mj-lt"/>
              <a:buAutoNum type="alphaLcPeriod"/>
              <a:tabLst>
                <a:tab pos="914400" algn="l"/>
              </a:tabLst>
            </a:pP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2945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1AAFD-A8DE-9E68-5AA0-BD0DA7C8B92F}"/>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13CE8B6C-38FF-6790-8832-9B73B3E6CD2B}"/>
              </a:ext>
            </a:extLst>
          </p:cNvPr>
          <p:cNvSpPr/>
          <p:nvPr/>
        </p:nvSpPr>
        <p:spPr>
          <a:xfrm>
            <a:off x="0" y="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9DEEB3EC-F62C-29F1-68C6-7A92ECD8F509}"/>
              </a:ext>
            </a:extLst>
          </p:cNvPr>
          <p:cNvSpPr txBox="1"/>
          <p:nvPr/>
        </p:nvSpPr>
        <p:spPr>
          <a:xfrm>
            <a:off x="152400" y="361014"/>
            <a:ext cx="115062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Leave Adjustments and Compliance Requirements (Cont’d)</a:t>
            </a:r>
          </a:p>
        </p:txBody>
      </p:sp>
      <p:sp>
        <p:nvSpPr>
          <p:cNvPr id="4" name="TextBox 3">
            <a:extLst>
              <a:ext uri="{FF2B5EF4-FFF2-40B4-BE49-F238E27FC236}">
                <a16:creationId xmlns:a16="http://schemas.microsoft.com/office/drawing/2014/main" id="{F24BB527-2C9A-7345-E2A0-5A65D0AD15E1}"/>
              </a:ext>
            </a:extLst>
          </p:cNvPr>
          <p:cNvSpPr txBox="1"/>
          <p:nvPr/>
        </p:nvSpPr>
        <p:spPr>
          <a:xfrm>
            <a:off x="152400" y="1143000"/>
            <a:ext cx="11887200" cy="5493812"/>
          </a:xfrm>
          <a:prstGeom prst="rect">
            <a:avLst/>
          </a:prstGeom>
          <a:noFill/>
        </p:spPr>
        <p:txBody>
          <a:bodyPr wrap="square">
            <a:spAutoFit/>
          </a:bodyPr>
          <a:lstStyle/>
          <a:p>
            <a:endParaRPr lang="en-US" sz="1700"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Return-to-Work Clearance</a:t>
            </a:r>
            <a:r>
              <a:rPr lang="en-US"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 return-to-work certificate is required and must be submitted </a:t>
            </a:r>
            <a:r>
              <a:rPr lang="en-US" b="1" dirty="0">
                <a:latin typeface="Arial" panose="020B0604020202020204" pitchFamily="34" charset="0"/>
                <a:cs typeface="Arial" panose="020B0604020202020204" pitchFamily="34" charset="0"/>
              </a:rPr>
              <a:t>at least three (3) days prior</a:t>
            </a:r>
            <a:r>
              <a:rPr lang="en-US" dirty="0">
                <a:latin typeface="Arial" panose="020B0604020202020204" pitchFamily="34" charset="0"/>
                <a:cs typeface="Arial" panose="020B0604020202020204" pitchFamily="34" charset="0"/>
              </a:rPr>
              <a:t> to resuming duties. </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Academics may not return to work without formal physician clearance (return-to-work certification).</a:t>
            </a:r>
          </a:p>
          <a:p>
            <a:r>
              <a:rPr lang="en-US" dirty="0">
                <a:latin typeface="Arial" panose="020B0604020202020204" pitchFamily="34" charset="0"/>
                <a:cs typeface="Arial" panose="020B0604020202020204" pitchFamily="34" charset="0"/>
              </a:rPr>
              <a:t> </a:t>
            </a:r>
          </a:p>
          <a:p>
            <a:pPr marL="742950" lvl="1" indent="-285750">
              <a:buFont typeface="Courier New" panose="02070309020205020404" pitchFamily="49" charset="0"/>
              <a:buChar char="o"/>
            </a:pPr>
            <a:r>
              <a:rPr lang="en-US" dirty="0">
                <a:latin typeface="Arial" panose="020B0604020202020204" pitchFamily="34" charset="0"/>
                <a:cs typeface="Arial" panose="020B0604020202020204" pitchFamily="34" charset="0"/>
              </a:rPr>
              <a:t>For maternity leaves, it is recommended that the certificate be obtained during the academic’s 6–8 week postpartum appointment, marking the transition from pregnancy disability to CFRA (when CFRA eligible).</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 delay in submitting a return‑to‑work certificate will lead to payroll inaccuracies, resulting in an academic being either overpaid or underpaid. </a:t>
            </a:r>
          </a:p>
          <a:p>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Employees will not be returned from leave in UC Path without proper clearance.</a:t>
            </a:r>
          </a:p>
          <a:p>
            <a:pPr marL="285750" indent="-285750">
              <a:buFont typeface="Arial" panose="020B0604020202020204" pitchFamily="34" charset="0"/>
              <a:buChar char="•"/>
            </a:pPr>
            <a:endParaRPr lang="en-US" sz="17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7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7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700" dirty="0">
              <a:latin typeface="Arial" panose="020B0604020202020204" pitchFamily="34" charset="0"/>
              <a:cs typeface="Arial" panose="020B0604020202020204" pitchFamily="34" charset="0"/>
            </a:endParaRPr>
          </a:p>
          <a:p>
            <a:pPr lvl="1"/>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marL="742950" marR="0" lvl="1" indent="-285750">
              <a:spcBef>
                <a:spcPts val="0"/>
              </a:spcBef>
              <a:spcAft>
                <a:spcPts val="0"/>
              </a:spcAft>
              <a:buFont typeface="+mj-lt"/>
              <a:buAutoNum type="alphaLcPeriod"/>
              <a:tabLst>
                <a:tab pos="914400" algn="l"/>
              </a:tabLst>
            </a:pP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10" name="Picture 9" descr="A red banner with white text&#10;&#10;AI-generated content may be incorrect.">
            <a:extLst>
              <a:ext uri="{FF2B5EF4-FFF2-40B4-BE49-F238E27FC236}">
                <a16:creationId xmlns:a16="http://schemas.microsoft.com/office/drawing/2014/main" id="{CE681F4D-FB23-2296-DE56-5A8ECAEE98A8}"/>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4762500" y="5041340"/>
            <a:ext cx="2667000" cy="1697181"/>
          </a:xfrm>
          <a:prstGeom prst="rect">
            <a:avLst/>
          </a:prstGeom>
        </p:spPr>
      </p:pic>
    </p:spTree>
    <p:extLst>
      <p:ext uri="{BB962C8B-B14F-4D97-AF65-F5344CB8AC3E}">
        <p14:creationId xmlns:p14="http://schemas.microsoft.com/office/powerpoint/2010/main" val="37842695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228600" y="332884"/>
            <a:ext cx="108966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Paid Family Care and Bonding (PFCB) Leave </a:t>
            </a:r>
          </a:p>
        </p:txBody>
      </p:sp>
      <p:sp>
        <p:nvSpPr>
          <p:cNvPr id="4" name="TextBox 3">
            <a:extLst>
              <a:ext uri="{FF2B5EF4-FFF2-40B4-BE49-F238E27FC236}">
                <a16:creationId xmlns:a16="http://schemas.microsoft.com/office/drawing/2014/main" id="{875090A7-6614-A4E4-86DD-8CA1CCA177E8}"/>
              </a:ext>
            </a:extLst>
          </p:cNvPr>
          <p:cNvSpPr txBox="1"/>
          <p:nvPr/>
        </p:nvSpPr>
        <p:spPr>
          <a:xfrm>
            <a:off x="237186" y="1206160"/>
            <a:ext cx="11734800" cy="5847755"/>
          </a:xfrm>
          <a:prstGeom prst="rect">
            <a:avLst/>
          </a:prstGeom>
          <a:noFill/>
        </p:spPr>
        <p:txBody>
          <a:bodyPr wrap="square" rtlCol="0">
            <a:spAutoFit/>
          </a:bodyPr>
          <a:lstStyle/>
          <a:p>
            <a:pPr marL="285750" lvl="0" indent="-285750">
              <a:buFont typeface="Arial" panose="020B0604020202020204" pitchFamily="34" charset="0"/>
              <a:buChar char="•"/>
            </a:pPr>
            <a:r>
              <a:rPr lang="en-US" dirty="0">
                <a:latin typeface="Arial" panose="020B0604020202020204" pitchFamily="34" charset="0"/>
                <a:cs typeface="Arial" panose="020B0604020202020204" pitchFamily="34" charset="0"/>
              </a:rPr>
              <a:t>Academic must be FML eligible under FMLA and/or CFRA to utilize the 8-week PFCB leave benefit.</a:t>
            </a:r>
          </a:p>
          <a:p>
            <a:pPr marL="285750" lvl="0"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US" dirty="0">
                <a:latin typeface="Arial" panose="020B0604020202020204" pitchFamily="34" charset="0"/>
                <a:cs typeface="Arial" panose="020B0604020202020204" pitchFamily="34" charset="0"/>
              </a:rPr>
              <a:t>PFCB leave is required to be taken for a minimum of a 7-days block. </a:t>
            </a:r>
          </a:p>
          <a:p>
            <a:pPr marL="742950" lvl="1" indent="-285750">
              <a:buFont typeface="Courier New" panose="02070309020205020404" pitchFamily="49" charset="0"/>
              <a:buChar char="o"/>
            </a:pPr>
            <a:r>
              <a:rPr lang="en-US" dirty="0">
                <a:latin typeface="Arial" panose="020B0604020202020204" pitchFamily="34" charset="0"/>
                <a:cs typeface="Arial" panose="020B0604020202020204" pitchFamily="34" charset="0"/>
              </a:rPr>
              <a:t>PFCB is </a:t>
            </a:r>
            <a:r>
              <a:rPr lang="en-US" b="1" dirty="0">
                <a:latin typeface="Arial" panose="020B0604020202020204" pitchFamily="34" charset="0"/>
                <a:cs typeface="Arial" panose="020B0604020202020204" pitchFamily="34" charset="0"/>
              </a:rPr>
              <a:t>not</a:t>
            </a:r>
            <a:r>
              <a:rPr lang="en-US" dirty="0">
                <a:latin typeface="Arial" panose="020B0604020202020204" pitchFamily="34" charset="0"/>
                <a:cs typeface="Arial" panose="020B0604020202020204" pitchFamily="34" charset="0"/>
              </a:rPr>
              <a:t> eligible for intermittent leave.</a:t>
            </a:r>
          </a:p>
          <a:p>
            <a:pPr marL="285750" lvl="0"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US" dirty="0">
                <a:latin typeface="Arial" panose="020B0604020202020204" pitchFamily="34" charset="0"/>
                <a:cs typeface="Arial" panose="020B0604020202020204" pitchFamily="34" charset="0"/>
              </a:rPr>
              <a:t>If the academic elects to use PFCB, they must continue to use PFCB until their qualifying FML block leave ends or they exhaust their full 8 weeks of PFCB for the calendar year. </a:t>
            </a:r>
          </a:p>
          <a:p>
            <a:pPr marL="285750" lvl="0"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US" dirty="0">
                <a:latin typeface="Arial" panose="020B0604020202020204" pitchFamily="34" charset="0"/>
                <a:cs typeface="Arial" panose="020B0604020202020204" pitchFamily="34" charset="0"/>
              </a:rPr>
              <a:t>For Health Sciences Compensation Plan faculty, PFCB covers base salary only (X+X’).</a:t>
            </a:r>
          </a:p>
          <a:p>
            <a:pPr marL="285750" lvl="0"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US" dirty="0">
                <a:latin typeface="Arial" panose="020B0604020202020204" pitchFamily="34" charset="0"/>
                <a:cs typeface="Arial" panose="020B0604020202020204" pitchFamily="34" charset="0"/>
              </a:rPr>
              <a:t>Holidays occurring within PFCB block leave should not be counted against the PFCB allotment, therefore, Academics may extend their leave by the number of holiday(s) that fall within the PFCB leave period. </a:t>
            </a:r>
          </a:p>
          <a:p>
            <a:pPr marL="742950" lvl="1" indent="-285750">
              <a:buFont typeface="Courier New" panose="02070309020205020404" pitchFamily="49" charset="0"/>
              <a:buChar char="o"/>
            </a:pPr>
            <a:r>
              <a:rPr lang="en-US" dirty="0">
                <a:latin typeface="Arial" panose="020B0604020202020204" pitchFamily="34" charset="0"/>
                <a:cs typeface="Arial" panose="020B0604020202020204" pitchFamily="34" charset="0"/>
              </a:rPr>
              <a:t>The extended day(s) must be taken during that blocked leave and cannot be banked or deferred to a later date</a:t>
            </a:r>
            <a:r>
              <a:rPr lang="en-US" dirty="0">
                <a:latin typeface="Arial" panose="020B0604020202020204" pitchFamily="34" charset="0"/>
                <a:ea typeface="Times New Roman" panose="02020603050405020304" pitchFamily="18" charset="0"/>
                <a:cs typeface="Arial" panose="020B0604020202020204" pitchFamily="34" charset="0"/>
              </a:rPr>
              <a:t>; the pay will remain at the base salary only. </a:t>
            </a:r>
            <a:endParaRPr lang="en-US" dirty="0">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r>
              <a:rPr lang="en-US" dirty="0">
                <a:latin typeface="Arial" panose="020B0604020202020204" pitchFamily="34" charset="0"/>
                <a:cs typeface="Arial" panose="020B0604020202020204" pitchFamily="34" charset="0"/>
              </a:rPr>
              <a:t>Any holiday that falls within a PFCB leave will remain at the base salary only.</a:t>
            </a:r>
          </a:p>
          <a:p>
            <a:pPr marL="742950" lvl="1" indent="-285750">
              <a:buFont typeface="Courier New" panose="02070309020205020404" pitchFamily="49" charset="0"/>
              <a:buChar char="o"/>
            </a:pPr>
            <a:endParaRPr lang="en-US" sz="1600" dirty="0">
              <a:latin typeface="Arial" panose="020B0604020202020204" pitchFamily="34" charset="0"/>
              <a:ea typeface="Times New Roman" panose="02020603050405020304" pitchFamily="18" charset="0"/>
              <a:cs typeface="Arial" panose="020B0604020202020204" pitchFamily="34" charset="0"/>
            </a:endParaRPr>
          </a:p>
          <a:p>
            <a:r>
              <a:rPr lang="en-US" sz="1700" b="1" dirty="0">
                <a:solidFill>
                  <a:schemeClr val="accent5">
                    <a:lumMod val="50000"/>
                  </a:schemeClr>
                </a:solidFill>
                <a:latin typeface="Arial" panose="020B0604020202020204" pitchFamily="34" charset="0"/>
                <a:cs typeface="Arial" panose="020B0604020202020204" pitchFamily="34" charset="0"/>
              </a:rPr>
              <a:t>EXAMPLE: </a:t>
            </a:r>
            <a:r>
              <a:rPr lang="en-US" sz="1700" dirty="0">
                <a:solidFill>
                  <a:schemeClr val="accent5">
                    <a:lumMod val="50000"/>
                  </a:schemeClr>
                </a:solidFill>
                <a:latin typeface="Arial" panose="020B0604020202020204" pitchFamily="34" charset="0"/>
                <a:cs typeface="Arial" panose="020B0604020202020204" pitchFamily="34" charset="0"/>
              </a:rPr>
              <a:t>Dr. Smith is on PFCB leave from July 1-14. Since his leave includes a UC holiday on July 4</a:t>
            </a:r>
            <a:r>
              <a:rPr lang="en-US" sz="1700" baseline="30000" dirty="0">
                <a:solidFill>
                  <a:schemeClr val="accent5">
                    <a:lumMod val="50000"/>
                  </a:schemeClr>
                </a:solidFill>
                <a:latin typeface="Arial" panose="020B0604020202020204" pitchFamily="34" charset="0"/>
                <a:cs typeface="Arial" panose="020B0604020202020204" pitchFamily="34" charset="0"/>
              </a:rPr>
              <a:t>th</a:t>
            </a:r>
            <a:r>
              <a:rPr lang="en-US" sz="1700" dirty="0">
                <a:solidFill>
                  <a:schemeClr val="accent5">
                    <a:lumMod val="50000"/>
                  </a:schemeClr>
                </a:solidFill>
                <a:latin typeface="Arial" panose="020B0604020202020204" pitchFamily="34" charset="0"/>
                <a:cs typeface="Arial" panose="020B0604020202020204" pitchFamily="34" charset="0"/>
              </a:rPr>
              <a:t>, Dr. Smith has the option to extend his PFCB leave by one day, until July 15</a:t>
            </a:r>
            <a:r>
              <a:rPr lang="en-US" sz="1700" baseline="30000" dirty="0">
                <a:solidFill>
                  <a:schemeClr val="accent5">
                    <a:lumMod val="50000"/>
                  </a:schemeClr>
                </a:solidFill>
                <a:latin typeface="Arial" panose="020B0604020202020204" pitchFamily="34" charset="0"/>
                <a:cs typeface="Arial" panose="020B0604020202020204" pitchFamily="34" charset="0"/>
              </a:rPr>
              <a:t>th</a:t>
            </a:r>
            <a:r>
              <a:rPr lang="en-US" sz="1700" dirty="0">
                <a:solidFill>
                  <a:schemeClr val="accent5">
                    <a:lumMod val="50000"/>
                  </a:schemeClr>
                </a:solidFill>
                <a:latin typeface="Arial" panose="020B0604020202020204" pitchFamily="34" charset="0"/>
                <a:cs typeface="Arial" panose="020B0604020202020204" pitchFamily="34" charset="0"/>
              </a:rPr>
              <a:t>. The UC holiday (July 4</a:t>
            </a:r>
            <a:r>
              <a:rPr lang="en-US" sz="1700" baseline="30000" dirty="0">
                <a:solidFill>
                  <a:schemeClr val="accent5">
                    <a:lumMod val="50000"/>
                  </a:schemeClr>
                </a:solidFill>
                <a:latin typeface="Arial" panose="020B0604020202020204" pitchFamily="34" charset="0"/>
                <a:cs typeface="Arial" panose="020B0604020202020204" pitchFamily="34" charset="0"/>
              </a:rPr>
              <a:t>th</a:t>
            </a:r>
            <a:r>
              <a:rPr lang="en-US" sz="1700" dirty="0">
                <a:solidFill>
                  <a:schemeClr val="accent5">
                    <a:lumMod val="50000"/>
                  </a:schemeClr>
                </a:solidFill>
                <a:latin typeface="Arial" panose="020B0604020202020204" pitchFamily="34" charset="0"/>
                <a:cs typeface="Arial" panose="020B0604020202020204" pitchFamily="34" charset="0"/>
              </a:rPr>
              <a:t>) and the one extended day (July 15</a:t>
            </a:r>
            <a:r>
              <a:rPr lang="en-US" sz="1700" baseline="30000" dirty="0">
                <a:solidFill>
                  <a:schemeClr val="accent5">
                    <a:lumMod val="50000"/>
                  </a:schemeClr>
                </a:solidFill>
                <a:latin typeface="Arial" panose="020B0604020202020204" pitchFamily="34" charset="0"/>
                <a:cs typeface="Arial" panose="020B0604020202020204" pitchFamily="34" charset="0"/>
              </a:rPr>
              <a:t>th</a:t>
            </a:r>
            <a:r>
              <a:rPr lang="en-US" sz="1700" dirty="0">
                <a:solidFill>
                  <a:schemeClr val="accent5">
                    <a:lumMod val="50000"/>
                  </a:schemeClr>
                </a:solidFill>
                <a:latin typeface="Arial" panose="020B0604020202020204" pitchFamily="34" charset="0"/>
                <a:cs typeface="Arial" panose="020B0604020202020204" pitchFamily="34" charset="0"/>
              </a:rPr>
              <a:t>) will remain at base salary only. </a:t>
            </a:r>
            <a:r>
              <a:rPr lang="en-US" sz="1700" b="1" dirty="0">
                <a:solidFill>
                  <a:schemeClr val="accent5">
                    <a:lumMod val="50000"/>
                  </a:schemeClr>
                </a:solidFill>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endParaRPr lang="en-US" dirty="0">
              <a:latin typeface="Arial" panose="020B0604020202020204" pitchFamily="34" charset="0"/>
              <a:ea typeface="Times New Roman" panose="02020603050405020304" pitchFamily="18"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endParaRPr lang="en-US" sz="1600" dirty="0"/>
          </a:p>
        </p:txBody>
      </p:sp>
    </p:spTree>
    <p:extLst>
      <p:ext uri="{BB962C8B-B14F-4D97-AF65-F5344CB8AC3E}">
        <p14:creationId xmlns:p14="http://schemas.microsoft.com/office/powerpoint/2010/main" val="23533691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04800" y="365641"/>
            <a:ext cx="99822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Ecotime Entry Guidelines</a:t>
            </a:r>
          </a:p>
        </p:txBody>
      </p:sp>
      <p:sp>
        <p:nvSpPr>
          <p:cNvPr id="6" name="TextBox 5">
            <a:extLst>
              <a:ext uri="{FF2B5EF4-FFF2-40B4-BE49-F238E27FC236}">
                <a16:creationId xmlns:a16="http://schemas.microsoft.com/office/drawing/2014/main" id="{A906885C-8E78-9343-29B4-1B18C9BC9851}"/>
              </a:ext>
            </a:extLst>
          </p:cNvPr>
          <p:cNvSpPr txBox="1"/>
          <p:nvPr/>
        </p:nvSpPr>
        <p:spPr>
          <a:xfrm>
            <a:off x="609600" y="1455301"/>
            <a:ext cx="10134600" cy="5047536"/>
          </a:xfrm>
          <a:prstGeom prst="rect">
            <a:avLst/>
          </a:prstGeom>
          <a:noFill/>
        </p:spPr>
        <p:txBody>
          <a:bodyPr wrap="square">
            <a:spAutoFit/>
          </a:bodyPr>
          <a:lstStyle/>
          <a:p>
            <a:pPr marL="11430"/>
            <a:r>
              <a:rPr lang="en-US" dirty="0">
                <a:effectLst/>
                <a:latin typeface="Arial" panose="020B0604020202020204" pitchFamily="34" charset="0"/>
                <a:ea typeface="Times New Roman" panose="02020603050405020304" pitchFamily="18" charset="0"/>
                <a:cs typeface="Arial" panose="020B0604020202020204" pitchFamily="34" charset="0"/>
              </a:rPr>
              <a:t>For all faculty and non-faculty academic titles, only vacation and sick leave should be entered in Ecotime.</a:t>
            </a:r>
          </a:p>
          <a:p>
            <a:pPr marL="11430"/>
            <a:r>
              <a:rPr lang="en-US" dirty="0">
                <a:effectLst/>
                <a:latin typeface="Arial" panose="020B0604020202020204" pitchFamily="34" charset="0"/>
                <a:ea typeface="Times New Roman" panose="02020603050405020304" pitchFamily="18" charset="0"/>
                <a:cs typeface="Arial" panose="020B0604020202020204" pitchFamily="34" charset="0"/>
              </a:rPr>
              <a:t> </a:t>
            </a:r>
          </a:p>
          <a:p>
            <a:pPr marL="297180" indent="-285750">
              <a:buFont typeface="Arial" panose="020B0604020202020204" pitchFamily="34" charset="0"/>
              <a:buChar char="•"/>
            </a:pPr>
            <a:r>
              <a:rPr lang="en-US" dirty="0">
                <a:effectLst/>
                <a:latin typeface="Arial" panose="020B0604020202020204" pitchFamily="34" charset="0"/>
                <a:ea typeface="Times New Roman" panose="02020603050405020304" pitchFamily="18" charset="0"/>
                <a:cs typeface="Arial" panose="020B0604020202020204" pitchFamily="34" charset="0"/>
              </a:rPr>
              <a:t>Enter </a:t>
            </a:r>
            <a:r>
              <a:rPr lang="en-US" b="1" dirty="0">
                <a:effectLst/>
                <a:latin typeface="Arial" panose="020B0604020202020204" pitchFamily="34" charset="0"/>
                <a:ea typeface="Times New Roman" panose="02020603050405020304" pitchFamily="18" charset="0"/>
                <a:cs typeface="Arial" panose="020B0604020202020204" pitchFamily="34" charset="0"/>
              </a:rPr>
              <a:t>only</a:t>
            </a:r>
            <a:r>
              <a:rPr lang="en-US" dirty="0">
                <a:effectLst/>
                <a:latin typeface="Arial" panose="020B0604020202020204" pitchFamily="34" charset="0"/>
                <a:ea typeface="Times New Roman" panose="02020603050405020304" pitchFamily="18" charset="0"/>
                <a:cs typeface="Arial" panose="020B0604020202020204" pitchFamily="34" charset="0"/>
              </a:rPr>
              <a:t> accrued vacation and sick leave, and the Expanded Paid Sick Leave bank. </a:t>
            </a:r>
          </a:p>
          <a:p>
            <a:pPr marL="297180" indent="-285750">
              <a:buFont typeface="Arial" panose="020B0604020202020204" pitchFamily="34" charset="0"/>
              <a:buChar char="•"/>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297180" indent="-285750">
              <a:buFont typeface="Arial" panose="020B0604020202020204" pitchFamily="34" charset="0"/>
              <a:buChar char="•"/>
            </a:pPr>
            <a:r>
              <a:rPr lang="en-US" dirty="0">
                <a:effectLst/>
                <a:latin typeface="Arial" panose="020B0604020202020204" pitchFamily="34" charset="0"/>
                <a:ea typeface="Times New Roman" panose="02020603050405020304" pitchFamily="18" charset="0"/>
                <a:cs typeface="Arial" panose="020B0604020202020204" pitchFamily="34" charset="0"/>
              </a:rPr>
              <a:t>Ensure that the academic has available vacation or sick leave accruals or Expanded Paid Sick Leave bank, before reporting time in Ecotime.</a:t>
            </a:r>
          </a:p>
          <a:p>
            <a:pPr marL="297180" indent="-285750">
              <a:buFont typeface="Arial" panose="020B0604020202020204" pitchFamily="34" charset="0"/>
              <a:buChar char="•"/>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297180" indent="-285750">
              <a:buFont typeface="Arial" panose="020B0604020202020204" pitchFamily="34" charset="0"/>
              <a:buChar char="•"/>
            </a:pPr>
            <a:r>
              <a:rPr lang="en-US" dirty="0">
                <a:effectLst/>
                <a:latin typeface="Arial" panose="020B0604020202020204" pitchFamily="34" charset="0"/>
                <a:ea typeface="Times New Roman" panose="02020603050405020304" pitchFamily="18" charset="0"/>
                <a:cs typeface="Arial" panose="020B0604020202020204" pitchFamily="34" charset="0"/>
              </a:rPr>
              <a:t>Expanded Paid Sick Leave (6 days/calendar year) must be reported in one-day increments,  prorated to the academic’s current FTE.</a:t>
            </a:r>
          </a:p>
          <a:p>
            <a:pPr marL="297180" indent="-285750">
              <a:buFont typeface="Arial" panose="020B0604020202020204" pitchFamily="34" charset="0"/>
              <a:buChar char="•"/>
            </a:pPr>
            <a:endParaRPr lang="en-US" dirty="0">
              <a:latin typeface="Arial" panose="020B0604020202020204" pitchFamily="34" charset="0"/>
              <a:ea typeface="Times New Roman" panose="02020603050405020304" pitchFamily="18" charset="0"/>
              <a:cs typeface="Arial" panose="020B0604020202020204" pitchFamily="34" charset="0"/>
            </a:endParaRPr>
          </a:p>
          <a:p>
            <a:pPr marL="297180" indent="-285750">
              <a:buFont typeface="Arial" panose="020B0604020202020204" pitchFamily="34" charset="0"/>
              <a:buChar char="•"/>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297180" indent="-285750">
              <a:buFont typeface="Arial" panose="020B0604020202020204" pitchFamily="34" charset="0"/>
              <a:buChar char="•"/>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297180" indent="-285750">
              <a:buFont typeface="Arial" panose="020B0604020202020204" pitchFamily="34" charset="0"/>
              <a:buChar char="•"/>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297180" indent="-285750">
              <a:buFont typeface="Arial" panose="020B0604020202020204" pitchFamily="34" charset="0"/>
              <a:buChar char="•"/>
            </a:pPr>
            <a:r>
              <a:rPr lang="en-US" b="1" dirty="0">
                <a:effectLst/>
                <a:latin typeface="Arial" panose="020B0604020202020204" pitchFamily="34" charset="0"/>
                <a:ea typeface="Times New Roman" panose="02020603050405020304" pitchFamily="18" charset="0"/>
                <a:cs typeface="Arial" panose="020B0604020202020204" pitchFamily="34" charset="0"/>
              </a:rPr>
              <a:t>Leave without pay</a:t>
            </a:r>
            <a:r>
              <a:rPr lang="en-US" dirty="0">
                <a:effectLst/>
                <a:latin typeface="Arial" panose="020B0604020202020204" pitchFamily="34" charset="0"/>
                <a:ea typeface="Times New Roman" panose="02020603050405020304" pitchFamily="18" charset="0"/>
                <a:cs typeface="Arial" panose="020B0604020202020204" pitchFamily="34" charset="0"/>
              </a:rPr>
              <a:t> must be managed through approved MIV leave forms and UC Path—not entered in Ecotime.</a:t>
            </a:r>
          </a:p>
          <a:p>
            <a:pPr marL="297180" indent="-285750">
              <a:buFont typeface="Arial" panose="020B0604020202020204" pitchFamily="34" charset="0"/>
              <a:buChar char="•"/>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285750" indent="-274320">
              <a:buFont typeface="Wingdings" panose="05000000000000000000" pitchFamily="2" charset="2"/>
              <a:buChar char="§"/>
            </a:pPr>
            <a:endParaRPr lang="en-US" sz="1600" dirty="0">
              <a:effectLst/>
              <a:latin typeface="Calibri (Body)"/>
              <a:ea typeface="Times New Roman" panose="02020603050405020304" pitchFamily="18" charset="0"/>
              <a:cs typeface="Times New Roman" panose="02020603050405020304" pitchFamily="18" charset="0"/>
            </a:endParaRPr>
          </a:p>
        </p:txBody>
      </p:sp>
      <p:pic>
        <p:nvPicPr>
          <p:cNvPr id="1026" name="Picture 2">
            <a:extLst>
              <a:ext uri="{FF2B5EF4-FFF2-40B4-BE49-F238E27FC236}">
                <a16:creationId xmlns:a16="http://schemas.microsoft.com/office/drawing/2014/main" id="{1F848C16-1A3F-2BC4-1070-C8E8AE92133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251" t="20316" r="10720"/>
          <a:stretch>
            <a:fillRect/>
          </a:stretch>
        </p:blipFill>
        <p:spPr bwMode="auto">
          <a:xfrm>
            <a:off x="5410200" y="4195527"/>
            <a:ext cx="3657600" cy="1219200"/>
          </a:xfrm>
          <a:prstGeom prst="rect">
            <a:avLst/>
          </a:prstGeom>
          <a:noFill/>
          <a:extLst>
            <a:ext uri="{909E8E84-426E-40DD-AFC4-6F175D3DCCD1}">
              <a14:hiddenFill xmlns:a14="http://schemas.microsoft.com/office/drawing/2010/main">
                <a:solidFill>
                  <a:srgbClr val="FFFFFF"/>
                </a:solidFill>
              </a14:hiddenFill>
            </a:ext>
          </a:extLst>
        </p:spPr>
      </p:pic>
      <p:sp>
        <p:nvSpPr>
          <p:cNvPr id="3" name="Oval 2">
            <a:extLst>
              <a:ext uri="{FF2B5EF4-FFF2-40B4-BE49-F238E27FC236}">
                <a16:creationId xmlns:a16="http://schemas.microsoft.com/office/drawing/2014/main" id="{63B77E71-41B9-CD58-5C6E-610D6284B39F}"/>
              </a:ext>
            </a:extLst>
          </p:cNvPr>
          <p:cNvSpPr/>
          <p:nvPr/>
        </p:nvSpPr>
        <p:spPr>
          <a:xfrm>
            <a:off x="5676900" y="4267200"/>
            <a:ext cx="1905000" cy="40653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551CD50-7441-DA5A-D925-FD7F131C8512}"/>
              </a:ext>
            </a:extLst>
          </p:cNvPr>
          <p:cNvSpPr/>
          <p:nvPr/>
        </p:nvSpPr>
        <p:spPr>
          <a:xfrm>
            <a:off x="5715000" y="4794912"/>
            <a:ext cx="1828800" cy="40653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717916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B6595-EF20-0EB1-ECF9-247FA3E2D423}"/>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4A96615C-054B-D9DA-5D9F-CBD352C5131D}"/>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D7FBA64-79B0-6C0D-4CAD-FDCB7E0AF3A3}"/>
              </a:ext>
            </a:extLst>
          </p:cNvPr>
          <p:cNvSpPr txBox="1"/>
          <p:nvPr/>
        </p:nvSpPr>
        <p:spPr>
          <a:xfrm>
            <a:off x="304800" y="365641"/>
            <a:ext cx="99822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Faculty Time Away Reporting Guidelines</a:t>
            </a:r>
          </a:p>
        </p:txBody>
      </p:sp>
      <p:sp>
        <p:nvSpPr>
          <p:cNvPr id="6" name="TextBox 5">
            <a:extLst>
              <a:ext uri="{FF2B5EF4-FFF2-40B4-BE49-F238E27FC236}">
                <a16:creationId xmlns:a16="http://schemas.microsoft.com/office/drawing/2014/main" id="{191311C2-89D0-3667-5263-0B297D1F73BC}"/>
              </a:ext>
            </a:extLst>
          </p:cNvPr>
          <p:cNvSpPr txBox="1"/>
          <p:nvPr/>
        </p:nvSpPr>
        <p:spPr>
          <a:xfrm>
            <a:off x="609600" y="1455301"/>
            <a:ext cx="10744200" cy="5047536"/>
          </a:xfrm>
          <a:prstGeom prst="rect">
            <a:avLst/>
          </a:prstGeom>
          <a:noFill/>
        </p:spPr>
        <p:txBody>
          <a:bodyPr wrap="square">
            <a:spAutoFit/>
          </a:bodyPr>
          <a:lstStyle/>
          <a:p>
            <a:pPr marL="11430"/>
            <a:r>
              <a:rPr lang="en-US" b="1" u="sng" dirty="0">
                <a:effectLst/>
                <a:latin typeface="Arial" panose="020B0604020202020204" pitchFamily="34" charset="0"/>
                <a:ea typeface="Times New Roman" panose="02020603050405020304" pitchFamily="18" charset="0"/>
                <a:cs typeface="Arial" panose="020B0604020202020204" pitchFamily="34" charset="0"/>
              </a:rPr>
              <a:t>REMINDER:</a:t>
            </a:r>
          </a:p>
          <a:p>
            <a:pPr marL="11430"/>
            <a:r>
              <a:rPr lang="en-US" dirty="0">
                <a:effectLst/>
                <a:latin typeface="Arial" panose="020B0604020202020204" pitchFamily="34" charset="0"/>
                <a:ea typeface="Times New Roman" panose="02020603050405020304" pitchFamily="18" charset="0"/>
                <a:cs typeface="Arial" panose="020B0604020202020204" pitchFamily="34" charset="0"/>
              </a:rPr>
              <a:t> </a:t>
            </a:r>
          </a:p>
          <a:p>
            <a:pPr marL="11430"/>
            <a:r>
              <a:rPr lang="en-US" dirty="0">
                <a:latin typeface="Arial" panose="020B0604020202020204" pitchFamily="34" charset="0"/>
                <a:ea typeface="Times New Roman" panose="02020603050405020304" pitchFamily="18" charset="0"/>
                <a:cs typeface="Arial" panose="020B0604020202020204" pitchFamily="34" charset="0"/>
              </a:rPr>
              <a:t>Faculty taking time away from work have specific responsibilities to ensure their leaves are fully approved and accurately reported.</a:t>
            </a:r>
          </a:p>
          <a:p>
            <a:pPr marL="297180" indent="-285750">
              <a:buFont typeface="Arial" panose="020B0604020202020204" pitchFamily="34" charset="0"/>
              <a:buChar char="•"/>
            </a:pPr>
            <a:endParaRPr lang="en-US" dirty="0">
              <a:latin typeface="Arial" panose="020B0604020202020204" pitchFamily="34" charset="0"/>
              <a:ea typeface="Times New Roman" panose="02020603050405020304" pitchFamily="18" charset="0"/>
              <a:cs typeface="Arial" panose="020B0604020202020204" pitchFamily="34" charset="0"/>
            </a:endParaRPr>
          </a:p>
          <a:p>
            <a:pPr marL="297180" indent="-285750">
              <a:buFont typeface="Arial" panose="020B0604020202020204" pitchFamily="34" charset="0"/>
              <a:buChar char="•"/>
            </a:pPr>
            <a:r>
              <a:rPr lang="en-US" dirty="0">
                <a:latin typeface="Arial" panose="020B0604020202020204" pitchFamily="34" charset="0"/>
                <a:ea typeface="Times New Roman" panose="02020603050405020304" pitchFamily="18" charset="0"/>
                <a:cs typeface="Arial" panose="020B0604020202020204" pitchFamily="34" charset="0"/>
              </a:rPr>
              <a:t>F</a:t>
            </a:r>
            <a:r>
              <a:rPr lang="en-US" dirty="0">
                <a:effectLst/>
                <a:latin typeface="Arial" panose="020B0604020202020204" pitchFamily="34" charset="0"/>
                <a:ea typeface="Times New Roman" panose="02020603050405020304" pitchFamily="18" charset="0"/>
                <a:cs typeface="Arial" panose="020B0604020202020204" pitchFamily="34" charset="0"/>
              </a:rPr>
              <a:t>aculty must report vacation and other time away to ensure transparency, consistency, and accountability in the use of leave while recognizing approved remote and hybrid work arrangements. It also acknowledges some absences may qualify for protected leave, paid leave benefits, or sick leave.</a:t>
            </a:r>
          </a:p>
          <a:p>
            <a:pPr marL="297180" indent="-285750">
              <a:buFont typeface="Arial" panose="020B0604020202020204" pitchFamily="34" charset="0"/>
              <a:buChar char="•"/>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297180" indent="-285750">
              <a:buFont typeface="Arial" panose="020B0604020202020204" pitchFamily="34" charset="0"/>
              <a:buChar char="•"/>
            </a:pPr>
            <a:r>
              <a:rPr lang="en-US" dirty="0">
                <a:effectLst/>
                <a:latin typeface="Arial" panose="020B0604020202020204" pitchFamily="34" charset="0"/>
                <a:ea typeface="Times New Roman" panose="02020603050405020304" pitchFamily="18" charset="0"/>
                <a:cs typeface="Arial" panose="020B0604020202020204" pitchFamily="34" charset="0"/>
              </a:rPr>
              <a:t>To view the responsibilities for Chairs (or Chair Designees), Chief Administrative Officers (CAOs), Department Leaves Administrators (DLA), and the Office of Academic Personnel, please see our Faculty Time Away Reporting Guideline document and Ecotime job aid. </a:t>
            </a:r>
          </a:p>
          <a:p>
            <a:pPr marL="11430"/>
            <a:endParaRPr lang="en-US" dirty="0">
              <a:latin typeface="Arial" panose="020B0604020202020204" pitchFamily="34" charset="0"/>
              <a:ea typeface="Times New Roman" panose="02020603050405020304" pitchFamily="18" charset="0"/>
              <a:cs typeface="Arial" panose="020B0604020202020204" pitchFamily="34" charset="0"/>
            </a:endParaRPr>
          </a:p>
          <a:p>
            <a:pPr marL="11430"/>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297180" indent="-285750">
              <a:buFont typeface="Arial" panose="020B0604020202020204" pitchFamily="34" charset="0"/>
              <a:buChar char="•"/>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297180" indent="-285750">
              <a:buFont typeface="Arial" panose="020B0604020202020204" pitchFamily="34" charset="0"/>
              <a:buChar char="•"/>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285750" indent="-274320">
              <a:buFont typeface="Wingdings" panose="05000000000000000000" pitchFamily="2" charset="2"/>
              <a:buChar char="§"/>
            </a:pPr>
            <a:endParaRPr lang="en-US" sz="1600" dirty="0">
              <a:effectLst/>
              <a:latin typeface="Calibri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7310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58674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Resources</a:t>
            </a:r>
          </a:p>
        </p:txBody>
      </p:sp>
      <p:sp>
        <p:nvSpPr>
          <p:cNvPr id="8" name="TextBox 7">
            <a:extLst>
              <a:ext uri="{FF2B5EF4-FFF2-40B4-BE49-F238E27FC236}">
                <a16:creationId xmlns:a16="http://schemas.microsoft.com/office/drawing/2014/main" id="{9C41E50C-D226-AE30-6C2F-E2635681B32E}"/>
              </a:ext>
            </a:extLst>
          </p:cNvPr>
          <p:cNvSpPr txBox="1"/>
          <p:nvPr/>
        </p:nvSpPr>
        <p:spPr>
          <a:xfrm>
            <a:off x="1447800" y="1676400"/>
            <a:ext cx="8610600" cy="3231654"/>
          </a:xfrm>
          <a:prstGeom prst="rect">
            <a:avLst/>
          </a:prstGeom>
          <a:noFill/>
        </p:spPr>
        <p:txBody>
          <a:bodyPr wrap="square">
            <a:spAutoFit/>
          </a:bodyPr>
          <a:lstStyle/>
          <a:p>
            <a:endParaRPr lang="en-US" dirty="0">
              <a:latin typeface="Arial" panose="020B0604020202020204" pitchFamily="34" charset="0"/>
              <a:ea typeface="Verdana" panose="020B0604030504040204" pitchFamily="34" charset="0"/>
              <a:cs typeface="Arial" panose="020B0604020202020204" pitchFamily="34" charset="0"/>
            </a:endParaRPr>
          </a:p>
          <a:p>
            <a:pPr marL="457200" indent="-457200">
              <a:buFont typeface="Wingdings" panose="05000000000000000000" pitchFamily="2" charset="2"/>
              <a:buChar char="ü"/>
            </a:pPr>
            <a:endParaRPr lang="en-US" dirty="0">
              <a:latin typeface="Arial" panose="020B0604020202020204" pitchFamily="34" charset="0"/>
              <a:ea typeface="Verdana" panose="020B0604030504040204" pitchFamily="34" charset="0"/>
              <a:cs typeface="Arial" panose="020B0604020202020204" pitchFamily="34" charset="0"/>
            </a:endParaRPr>
          </a:p>
          <a:p>
            <a:pPr marL="457200" indent="-457200">
              <a:buFont typeface="Wingdings" panose="05000000000000000000" pitchFamily="2" charset="2"/>
              <a:buChar char="ü"/>
            </a:pPr>
            <a:r>
              <a:rPr lang="en-US" dirty="0">
                <a:latin typeface="Arial" panose="020B0604020202020204" pitchFamily="34" charset="0"/>
                <a:ea typeface="Verdana" panose="020B0604030504040204" pitchFamily="34" charset="0"/>
                <a:cs typeface="Arial" panose="020B0604020202020204" pitchFamily="34" charset="0"/>
              </a:rPr>
              <a:t>Resource 1- AP Website &gt; Administrators &amp; Managers &gt; Leaves </a:t>
            </a:r>
            <a:r>
              <a:rPr lang="en-US" b="1" dirty="0">
                <a:solidFill>
                  <a:srgbClr val="0070C0"/>
                </a:solidFill>
                <a:latin typeface="Arial" panose="020B0604020202020204" pitchFamily="34" charset="0"/>
                <a:ea typeface="Verdana" panose="020B060403050404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Webpage</a:t>
            </a:r>
            <a:endParaRPr lang="en-US" b="1" dirty="0">
              <a:solidFill>
                <a:srgbClr val="0070C0"/>
              </a:solidFill>
              <a:latin typeface="Arial" panose="020B0604020202020204" pitchFamily="34" charset="0"/>
              <a:ea typeface="Verdana" panose="020B0604030504040204" pitchFamily="34" charset="0"/>
              <a:cs typeface="Arial" panose="020B0604020202020204" pitchFamily="34" charset="0"/>
            </a:endParaRPr>
          </a:p>
          <a:p>
            <a:pPr marL="457200" indent="-457200">
              <a:buFont typeface="Wingdings" panose="05000000000000000000" pitchFamily="2" charset="2"/>
              <a:buChar char="ü"/>
            </a:pPr>
            <a:endParaRPr lang="en-US" dirty="0">
              <a:solidFill>
                <a:schemeClr val="accent1"/>
              </a:solidFill>
              <a:latin typeface="Arial" panose="020B0604020202020204" pitchFamily="34" charset="0"/>
              <a:ea typeface="Verdana" panose="020B0604030504040204" pitchFamily="34" charset="0"/>
              <a:cs typeface="Arial" panose="020B0604020202020204" pitchFamily="34" charset="0"/>
            </a:endParaRPr>
          </a:p>
          <a:p>
            <a:endParaRPr lang="en-US" dirty="0">
              <a:latin typeface="Arial" panose="020B0604020202020204" pitchFamily="34" charset="0"/>
              <a:ea typeface="Verdana" panose="020B0604030504040204" pitchFamily="34" charset="0"/>
              <a:cs typeface="Arial" panose="020B0604020202020204" pitchFamily="34" charset="0"/>
            </a:endParaRPr>
          </a:p>
          <a:p>
            <a:pPr marL="457200" indent="-457200">
              <a:buFont typeface="Wingdings" panose="05000000000000000000" pitchFamily="2" charset="2"/>
              <a:buChar char="ü"/>
            </a:pPr>
            <a:r>
              <a:rPr lang="en-US" dirty="0">
                <a:latin typeface="Arial" panose="020B0604020202020204" pitchFamily="34" charset="0"/>
                <a:ea typeface="Verdana" panose="020B0604030504040204" pitchFamily="34" charset="0"/>
                <a:cs typeface="Arial" panose="020B0604020202020204" pitchFamily="34" charset="0"/>
              </a:rPr>
              <a:t>Resource 2- AP Department Support </a:t>
            </a:r>
            <a:r>
              <a:rPr lang="en-US" b="1" dirty="0">
                <a:solidFill>
                  <a:srgbClr val="0070C0"/>
                </a:solidFill>
                <a:latin typeface="Arial" panose="020B0604020202020204" pitchFamily="34" charset="0"/>
                <a:ea typeface="Verdana" panose="020B060403050404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List</a:t>
            </a:r>
            <a:r>
              <a:rPr lang="en-US" dirty="0">
                <a:latin typeface="Arial" panose="020B0604020202020204" pitchFamily="34" charset="0"/>
                <a:ea typeface="Verdana" panose="020B0604030504040204" pitchFamily="34" charset="0"/>
                <a:cs typeface="Arial" panose="020B0604020202020204" pitchFamily="34" charset="0"/>
              </a:rPr>
              <a:t> </a:t>
            </a:r>
          </a:p>
          <a:p>
            <a:pPr marL="457200" indent="-457200">
              <a:buFont typeface="Wingdings" panose="05000000000000000000" pitchFamily="2" charset="2"/>
              <a:buChar char="ü"/>
            </a:pPr>
            <a:endParaRPr lang="en-US" dirty="0">
              <a:latin typeface="Arial" panose="020B0604020202020204" pitchFamily="34" charset="0"/>
              <a:ea typeface="Verdana" panose="020B0604030504040204" pitchFamily="34" charset="0"/>
              <a:cs typeface="Arial" panose="020B0604020202020204" pitchFamily="34" charset="0"/>
            </a:endParaRPr>
          </a:p>
          <a:p>
            <a:pPr marL="457200" indent="-457200">
              <a:buFont typeface="Wingdings" panose="05000000000000000000" pitchFamily="2" charset="2"/>
              <a:buChar char="ü"/>
            </a:pPr>
            <a:endParaRPr lang="en-US" dirty="0">
              <a:latin typeface="Arial" panose="020B0604020202020204" pitchFamily="34" charset="0"/>
              <a:ea typeface="Verdana" panose="020B0604030504040204" pitchFamily="34" charset="0"/>
              <a:cs typeface="Arial" panose="020B0604020202020204" pitchFamily="34" charset="0"/>
            </a:endParaRPr>
          </a:p>
          <a:p>
            <a:pPr marL="457200" indent="-457200">
              <a:buFont typeface="Wingdings" panose="05000000000000000000" pitchFamily="2" charset="2"/>
              <a:buChar char="ü"/>
            </a:pPr>
            <a:r>
              <a:rPr lang="en-US" dirty="0">
                <a:latin typeface="Arial" panose="020B0604020202020204" pitchFamily="34" charset="0"/>
                <a:ea typeface="Verdana" panose="020B0604030504040204" pitchFamily="34" charset="0"/>
                <a:cs typeface="Arial" panose="020B0604020202020204" pitchFamily="34" charset="0"/>
              </a:rPr>
              <a:t>Faculty Time Away </a:t>
            </a:r>
            <a:r>
              <a:rPr lang="en-US" b="1" u="sng" dirty="0">
                <a:solidFill>
                  <a:srgbClr val="0070C0"/>
                </a:solidFill>
                <a:latin typeface="Arial" panose="020B0604020202020204" pitchFamily="34" charset="0"/>
                <a:ea typeface="Verdana" panose="020B0604030504040204" pitchFamily="34" charset="0"/>
                <a:cs typeface="Arial" panose="020B0604020202020204" pitchFamily="34" charset="0"/>
              </a:rPr>
              <a:t>Guidelines</a:t>
            </a:r>
            <a:r>
              <a:rPr lang="en-US" b="1" dirty="0">
                <a:solidFill>
                  <a:srgbClr val="0070C0"/>
                </a:solidFill>
                <a:latin typeface="Arial" panose="020B0604020202020204" pitchFamily="34" charset="0"/>
                <a:ea typeface="Verdana" panose="020B0604030504040204" pitchFamily="34" charset="0"/>
                <a:cs typeface="Arial" panose="020B0604020202020204" pitchFamily="34" charset="0"/>
              </a:rPr>
              <a:t> </a:t>
            </a:r>
            <a:r>
              <a:rPr lang="en-US" dirty="0">
                <a:latin typeface="Arial" panose="020B0604020202020204" pitchFamily="34" charset="0"/>
                <a:ea typeface="Verdana" panose="020B0604030504040204" pitchFamily="34" charset="0"/>
                <a:cs typeface="Arial" panose="020B0604020202020204" pitchFamily="34" charset="0"/>
              </a:rPr>
              <a:t>and</a:t>
            </a:r>
            <a:r>
              <a:rPr lang="en-US" b="1" dirty="0">
                <a:solidFill>
                  <a:srgbClr val="0070C0"/>
                </a:solidFill>
                <a:latin typeface="Arial" panose="020B0604020202020204" pitchFamily="34" charset="0"/>
                <a:ea typeface="Verdana" panose="020B0604030504040204" pitchFamily="34" charset="0"/>
                <a:cs typeface="Arial" panose="020B0604020202020204" pitchFamily="34" charset="0"/>
              </a:rPr>
              <a:t> </a:t>
            </a:r>
            <a:r>
              <a:rPr lang="en-US" b="1" u="sng" dirty="0">
                <a:solidFill>
                  <a:srgbClr val="0070C0"/>
                </a:solidFill>
                <a:latin typeface="Arial" panose="020B0604020202020204" pitchFamily="34" charset="0"/>
                <a:ea typeface="Verdana" panose="020B0604030504040204" pitchFamily="34" charset="0"/>
                <a:cs typeface="Arial" panose="020B0604020202020204" pitchFamily="34" charset="0"/>
              </a:rPr>
              <a:t>Ecotime job aide</a:t>
            </a:r>
          </a:p>
          <a:p>
            <a:endParaRPr lang="en-US" dirty="0">
              <a:latin typeface="Arial" panose="020B0604020202020204" pitchFamily="34" charset="0"/>
              <a:cs typeface="Arial" panose="020B0604020202020204" pitchFamily="34" charset="0"/>
            </a:endParaRPr>
          </a:p>
          <a:p>
            <a:pPr marL="457200" indent="-457200">
              <a:buFont typeface="Wingdings" panose="05000000000000000000" pitchFamily="2" charset="2"/>
              <a:buChar char="ü"/>
            </a:pPr>
            <a:endParaRPr lang="en-US" sz="2400" dirty="0">
              <a:latin typeface="Verdana" panose="020B0604030504040204" pitchFamily="34" charset="0"/>
              <a:ea typeface="Verdana" panose="020B0604030504040204" pitchFamily="34" charset="0"/>
              <a:cs typeface="Times New Roman" panose="02020603050405020304" pitchFamily="18" charset="0"/>
            </a:endParaRPr>
          </a:p>
        </p:txBody>
      </p:sp>
      <p:pic>
        <p:nvPicPr>
          <p:cNvPr id="6" name="Graphic 5" descr="Cycle with people outline">
            <a:extLst>
              <a:ext uri="{FF2B5EF4-FFF2-40B4-BE49-F238E27FC236}">
                <a16:creationId xmlns:a16="http://schemas.microsoft.com/office/drawing/2014/main" id="{F5E4A255-67AC-A88F-0E0E-DF0F36A1948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495800" y="158088"/>
            <a:ext cx="914400" cy="914400"/>
          </a:xfrm>
          <a:prstGeom prst="rect">
            <a:avLst/>
          </a:prstGeom>
        </p:spPr>
      </p:pic>
    </p:spTree>
    <p:extLst>
      <p:ext uri="{BB962C8B-B14F-4D97-AF65-F5344CB8AC3E}">
        <p14:creationId xmlns:p14="http://schemas.microsoft.com/office/powerpoint/2010/main" val="99255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C45F5-0FCB-A556-0353-A04107C632CE}"/>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A852D33E-A483-AE96-431B-145EACA2B61A}"/>
              </a:ext>
            </a:extLst>
          </p:cNvPr>
          <p:cNvSpPr/>
          <p:nvPr/>
        </p:nvSpPr>
        <p:spPr>
          <a:xfrm>
            <a:off x="5137" y="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4" name="TextBox 3">
            <a:extLst>
              <a:ext uri="{FF2B5EF4-FFF2-40B4-BE49-F238E27FC236}">
                <a16:creationId xmlns:a16="http://schemas.microsoft.com/office/drawing/2014/main" id="{4D3F3B25-BEF0-E71C-6847-DDC3955A412F}"/>
              </a:ext>
            </a:extLst>
          </p:cNvPr>
          <p:cNvSpPr txBox="1"/>
          <p:nvPr/>
        </p:nvSpPr>
        <p:spPr>
          <a:xfrm>
            <a:off x="304800" y="1371600"/>
            <a:ext cx="11582400" cy="4801314"/>
          </a:xfrm>
          <a:prstGeom prst="rect">
            <a:avLst/>
          </a:prstGeom>
          <a:noFill/>
        </p:spPr>
        <p:txBody>
          <a:bodyPr wrap="square" rtlCol="0">
            <a:spAutoFit/>
          </a:bodyPr>
          <a:lstStyle/>
          <a:p>
            <a:r>
              <a:rPr lang="en-US" b="1" dirty="0">
                <a:latin typeface="Arial" panose="020B0604020202020204" pitchFamily="34" charset="0"/>
                <a:ea typeface="Verdana" panose="020B0604030504040204" pitchFamily="34" charset="0"/>
                <a:cs typeface="Arial" panose="020B0604020202020204" pitchFamily="34" charset="0"/>
              </a:rPr>
              <a:t>Q: Can a faculty member combine pay options when using partial pay options (i.e. PFCB or 2</a:t>
            </a:r>
            <a:r>
              <a:rPr lang="en-US" b="1" baseline="30000" dirty="0">
                <a:latin typeface="Arial" panose="020B0604020202020204" pitchFamily="34" charset="0"/>
                <a:ea typeface="Verdana" panose="020B0604030504040204" pitchFamily="34" charset="0"/>
                <a:cs typeface="Arial" panose="020B0604020202020204" pitchFamily="34" charset="0"/>
              </a:rPr>
              <a:t>nd         </a:t>
            </a:r>
          </a:p>
          <a:p>
            <a:r>
              <a:rPr lang="en-US" b="1" baseline="30000" dirty="0">
                <a:latin typeface="Arial" panose="020B0604020202020204" pitchFamily="34" charset="0"/>
                <a:ea typeface="Verdana" panose="020B0604030504040204" pitchFamily="34" charset="0"/>
                <a:cs typeface="Arial" panose="020B0604020202020204" pitchFamily="34" charset="0"/>
              </a:rPr>
              <a:t>        </a:t>
            </a:r>
            <a:r>
              <a:rPr lang="en-US" b="1" dirty="0">
                <a:latin typeface="Arial" panose="020B0604020202020204" pitchFamily="34" charset="0"/>
                <a:ea typeface="Verdana" panose="020B0604030504040204" pitchFamily="34" charset="0"/>
                <a:cs typeface="Arial" panose="020B0604020202020204" pitchFamily="34" charset="0"/>
              </a:rPr>
              <a:t>Medical 90)?</a:t>
            </a:r>
          </a:p>
          <a:p>
            <a:r>
              <a:rPr lang="en-US" dirty="0">
                <a:latin typeface="Arial" panose="020B0604020202020204" pitchFamily="34" charset="0"/>
                <a:ea typeface="Verdana" panose="020B0604030504040204" pitchFamily="34" charset="0"/>
                <a:cs typeface="Arial" panose="020B0604020202020204" pitchFamily="34" charset="0"/>
              </a:rPr>
              <a:t>A: No, faculty cannot combine other pay options such as sick or vacation for full pay when using a </a:t>
            </a:r>
          </a:p>
          <a:p>
            <a:r>
              <a:rPr lang="en-US" dirty="0">
                <a:latin typeface="Arial" panose="020B0604020202020204" pitchFamily="34" charset="0"/>
                <a:ea typeface="Verdana" panose="020B0604030504040204" pitchFamily="34" charset="0"/>
                <a:cs typeface="Arial" panose="020B0604020202020204" pitchFamily="34" charset="0"/>
              </a:rPr>
              <a:t>    PFCB or 2</a:t>
            </a:r>
            <a:r>
              <a:rPr lang="en-US" baseline="30000" dirty="0">
                <a:latin typeface="Arial" panose="020B0604020202020204" pitchFamily="34" charset="0"/>
                <a:ea typeface="Verdana" panose="020B0604030504040204" pitchFamily="34" charset="0"/>
                <a:cs typeface="Arial" panose="020B0604020202020204" pitchFamily="34" charset="0"/>
              </a:rPr>
              <a:t>nd</a:t>
            </a:r>
            <a:r>
              <a:rPr lang="en-US" dirty="0">
                <a:latin typeface="Arial" panose="020B0604020202020204" pitchFamily="34" charset="0"/>
                <a:ea typeface="Verdana" panose="020B0604030504040204" pitchFamily="34" charset="0"/>
                <a:cs typeface="Arial" panose="020B0604020202020204" pitchFamily="34" charset="0"/>
              </a:rPr>
              <a:t> Medical 90.  </a:t>
            </a:r>
          </a:p>
          <a:p>
            <a:endParaRPr lang="en-US" dirty="0">
              <a:latin typeface="Arial" panose="020B0604020202020204" pitchFamily="34" charset="0"/>
              <a:ea typeface="Verdana" panose="020B0604030504040204" pitchFamily="34" charset="0"/>
              <a:cs typeface="Arial" panose="020B0604020202020204" pitchFamily="34" charset="0"/>
            </a:endParaRPr>
          </a:p>
          <a:p>
            <a:r>
              <a:rPr lang="en-US" b="1" dirty="0">
                <a:latin typeface="Arial" panose="020B0604020202020204" pitchFamily="34" charset="0"/>
                <a:ea typeface="Verdana" panose="020B0604030504040204" pitchFamily="34" charset="0"/>
                <a:cs typeface="Arial" panose="020B0604020202020204" pitchFamily="34" charset="0"/>
              </a:rPr>
              <a:t>Q: Can I take CFRA/parental bonding intermittently? </a:t>
            </a:r>
          </a:p>
          <a:p>
            <a:r>
              <a:rPr lang="en-US" dirty="0">
                <a:latin typeface="Arial" panose="020B0604020202020204" pitchFamily="34" charset="0"/>
                <a:ea typeface="Verdana" panose="020B0604030504040204" pitchFamily="34" charset="0"/>
                <a:cs typeface="Arial" panose="020B0604020202020204" pitchFamily="34" charset="0"/>
              </a:rPr>
              <a:t>A: </a:t>
            </a:r>
            <a:r>
              <a:rPr lang="en-US" dirty="0">
                <a:latin typeface="Arial" panose="020B0604020202020204" pitchFamily="34" charset="0"/>
                <a:ea typeface="Times New Roman" panose="02020603050405020304" pitchFamily="18" charset="0"/>
                <a:cs typeface="Arial" panose="020B0604020202020204" pitchFamily="34" charset="0"/>
              </a:rPr>
              <a:t>It need not be a continuous leave but should be taken in at least two (2) week increments. On two </a:t>
            </a:r>
          </a:p>
          <a:p>
            <a:r>
              <a:rPr lang="en-US" dirty="0">
                <a:latin typeface="Arial" panose="020B0604020202020204" pitchFamily="34" charset="0"/>
                <a:ea typeface="Times New Roman" panose="02020603050405020304" pitchFamily="18" charset="0"/>
                <a:cs typeface="Arial" panose="020B0604020202020204" pitchFamily="34" charset="0"/>
              </a:rPr>
              <a:t>    occasions, you may take leave in smaller increments of time. CFRA must be taken within 12 months    </a:t>
            </a:r>
          </a:p>
          <a:p>
            <a:r>
              <a:rPr lang="en-US" dirty="0">
                <a:latin typeface="Arial" panose="020B0604020202020204" pitchFamily="34" charset="0"/>
                <a:ea typeface="Times New Roman" panose="02020603050405020304" pitchFamily="18" charset="0"/>
                <a:cs typeface="Arial" panose="020B0604020202020204" pitchFamily="34" charset="0"/>
              </a:rPr>
              <a:t>    of the child’s birth. </a:t>
            </a:r>
          </a:p>
          <a:p>
            <a:endParaRPr lang="en-US" dirty="0">
              <a:latin typeface="Arial" panose="020B0604020202020204" pitchFamily="34" charset="0"/>
              <a:ea typeface="Times New Roman" panose="02020603050405020304" pitchFamily="18" charset="0"/>
              <a:cs typeface="Arial" panose="020B0604020202020204" pitchFamily="34" charset="0"/>
            </a:endParaRPr>
          </a:p>
          <a:p>
            <a:r>
              <a:rPr lang="en-US" b="1" dirty="0">
                <a:latin typeface="Arial" panose="020B0604020202020204" pitchFamily="34" charset="0"/>
                <a:ea typeface="Times New Roman" panose="02020603050405020304" pitchFamily="18" charset="0"/>
                <a:cs typeface="Arial" panose="020B0604020202020204" pitchFamily="34" charset="0"/>
              </a:rPr>
              <a:t>Q: What if the employee’s leave dates change from the dates provided on their medical certification </a:t>
            </a:r>
          </a:p>
          <a:p>
            <a:r>
              <a:rPr lang="en-US" b="1" dirty="0">
                <a:latin typeface="Arial" panose="020B0604020202020204" pitchFamily="34" charset="0"/>
                <a:ea typeface="Times New Roman" panose="02020603050405020304" pitchFamily="18" charset="0"/>
                <a:cs typeface="Arial" panose="020B0604020202020204" pitchFamily="34" charset="0"/>
              </a:rPr>
              <a:t>     form?</a:t>
            </a:r>
          </a:p>
          <a:p>
            <a:r>
              <a:rPr lang="en-US" dirty="0">
                <a:latin typeface="Arial" panose="020B0604020202020204" pitchFamily="34" charset="0"/>
                <a:ea typeface="Times New Roman" panose="02020603050405020304" pitchFamily="18" charset="0"/>
                <a:cs typeface="Arial" panose="020B0604020202020204" pitchFamily="34" charset="0"/>
              </a:rPr>
              <a:t>A: If the employee goes out on leave earlier than the date listed on their medical certification form, we will need     </a:t>
            </a:r>
          </a:p>
          <a:p>
            <a:r>
              <a:rPr lang="en-US" dirty="0">
                <a:latin typeface="Arial" panose="020B0604020202020204" pitchFamily="34" charset="0"/>
                <a:ea typeface="Times New Roman" panose="02020603050405020304" pitchFamily="18" charset="0"/>
                <a:cs typeface="Arial" panose="020B0604020202020204" pitchFamily="34" charset="0"/>
              </a:rPr>
              <a:t>    a superseding medical certification form with the updated start date.    </a:t>
            </a:r>
          </a:p>
          <a:p>
            <a:endParaRPr lang="en-US" dirty="0">
              <a:latin typeface="Arial" panose="020B0604020202020204" pitchFamily="34" charset="0"/>
              <a:ea typeface="Verdana" panose="020B0604030504040204" pitchFamily="34" charset="0"/>
              <a:cs typeface="Arial" panose="020B0604020202020204" pitchFamily="34" charset="0"/>
            </a:endParaRPr>
          </a:p>
          <a:p>
            <a:endParaRPr lang="en-US" dirty="0">
              <a:latin typeface="Arial" panose="020B0604020202020204" pitchFamily="34" charset="0"/>
              <a:ea typeface="Verdana" panose="020B0604030504040204" pitchFamily="34" charset="0"/>
              <a:cs typeface="Arial" panose="020B0604020202020204" pitchFamily="34" charset="0"/>
            </a:endParaRPr>
          </a:p>
          <a:p>
            <a:endParaRPr lang="en-US" dirty="0">
              <a:latin typeface="Arial" panose="020B0604020202020204" pitchFamily="34" charset="0"/>
              <a:ea typeface="Verdana" panose="020B0604030504040204" pitchFamily="34" charset="0"/>
              <a:cs typeface="Arial" panose="020B0604020202020204" pitchFamily="34" charset="0"/>
            </a:endParaRPr>
          </a:p>
        </p:txBody>
      </p:sp>
      <p:sp>
        <p:nvSpPr>
          <p:cNvPr id="3" name="TextBox 2">
            <a:extLst>
              <a:ext uri="{FF2B5EF4-FFF2-40B4-BE49-F238E27FC236}">
                <a16:creationId xmlns:a16="http://schemas.microsoft.com/office/drawing/2014/main" id="{FCBDE0E2-4647-D161-554A-3575CEDCA906}"/>
              </a:ext>
            </a:extLst>
          </p:cNvPr>
          <p:cNvSpPr txBox="1"/>
          <p:nvPr/>
        </p:nvSpPr>
        <p:spPr>
          <a:xfrm>
            <a:off x="304800" y="283220"/>
            <a:ext cx="77724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Frequently Asked Questions (FAQ’s)</a:t>
            </a:r>
          </a:p>
        </p:txBody>
      </p:sp>
    </p:spTree>
    <p:extLst>
      <p:ext uri="{BB962C8B-B14F-4D97-AF65-F5344CB8AC3E}">
        <p14:creationId xmlns:p14="http://schemas.microsoft.com/office/powerpoint/2010/main" val="4076717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3314" y="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latin typeface="Verdana" panose="020B0604030504040204" pitchFamily="34" charset="0"/>
              <a:ea typeface="Verdana" panose="020B0604030504040204" pitchFamily="34" charset="0"/>
            </a:endParaRPr>
          </a:p>
        </p:txBody>
      </p:sp>
      <p:pic>
        <p:nvPicPr>
          <p:cNvPr id="2" name="Picture Placeholder 13" descr="Mute speaker outline">
            <a:extLst>
              <a:ext uri="{FF2B5EF4-FFF2-40B4-BE49-F238E27FC236}">
                <a16:creationId xmlns:a16="http://schemas.microsoft.com/office/drawing/2014/main" id="{E63BC650-981A-066D-055D-9AEECB829B5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5224006" y="1003976"/>
            <a:ext cx="1737360" cy="1737360"/>
          </a:xfrm>
          <a:prstGeom prst="ellipse">
            <a:avLst/>
          </a:prstGeom>
        </p:spPr>
      </p:pic>
      <p:pic>
        <p:nvPicPr>
          <p:cNvPr id="3" name="Picture Placeholder 15" descr="Help outline">
            <a:extLst>
              <a:ext uri="{FF2B5EF4-FFF2-40B4-BE49-F238E27FC236}">
                <a16:creationId xmlns:a16="http://schemas.microsoft.com/office/drawing/2014/main" id="{3E00A9F4-1E43-7D61-5FF0-BAEC649F61C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1687922" y="3599318"/>
            <a:ext cx="1737360" cy="1737360"/>
          </a:xfrm>
          <a:prstGeom prst="ellipse">
            <a:avLst/>
          </a:prstGeom>
        </p:spPr>
      </p:pic>
      <p:pic>
        <p:nvPicPr>
          <p:cNvPr id="6" name="Picture Placeholder 17" descr="Online meeting with solid fill">
            <a:extLst>
              <a:ext uri="{FF2B5EF4-FFF2-40B4-BE49-F238E27FC236}">
                <a16:creationId xmlns:a16="http://schemas.microsoft.com/office/drawing/2014/main" id="{2CE13980-F61E-DF28-9A52-A137E5792017}"/>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8299840" y="3599318"/>
            <a:ext cx="1737360" cy="1737360"/>
          </a:xfrm>
          <a:prstGeom prst="ellipse">
            <a:avLst/>
          </a:prstGeom>
        </p:spPr>
      </p:pic>
      <p:sp>
        <p:nvSpPr>
          <p:cNvPr id="7" name="TextBox 6">
            <a:extLst>
              <a:ext uri="{FF2B5EF4-FFF2-40B4-BE49-F238E27FC236}">
                <a16:creationId xmlns:a16="http://schemas.microsoft.com/office/drawing/2014/main" id="{79FE9AE5-863A-767D-13E1-0CEC42494F1C}"/>
              </a:ext>
            </a:extLst>
          </p:cNvPr>
          <p:cNvSpPr txBox="1"/>
          <p:nvPr/>
        </p:nvSpPr>
        <p:spPr>
          <a:xfrm>
            <a:off x="4495800" y="2756653"/>
            <a:ext cx="3276600" cy="1015663"/>
          </a:xfrm>
          <a:prstGeom prst="rect">
            <a:avLst/>
          </a:prstGeom>
          <a:noFill/>
        </p:spPr>
        <p:txBody>
          <a:bodyPr wrap="square" rtlCol="0">
            <a:spAutoFit/>
          </a:bodyPr>
          <a:lstStyle/>
          <a:p>
            <a:pPr algn="ctr"/>
            <a:r>
              <a:rPr lang="en-US" sz="2000" dirty="0">
                <a:latin typeface="Verdana" panose="020B0604030504040204" pitchFamily="34" charset="0"/>
                <a:ea typeface="Verdana" panose="020B0604030504040204" pitchFamily="34" charset="0"/>
              </a:rPr>
              <a:t>Please keep yourself muted during the presentation</a:t>
            </a:r>
          </a:p>
        </p:txBody>
      </p:sp>
      <p:sp>
        <p:nvSpPr>
          <p:cNvPr id="9" name="TextBox 8">
            <a:extLst>
              <a:ext uri="{FF2B5EF4-FFF2-40B4-BE49-F238E27FC236}">
                <a16:creationId xmlns:a16="http://schemas.microsoft.com/office/drawing/2014/main" id="{240E90BF-693D-8B6A-2457-6DEB27CD1DC3}"/>
              </a:ext>
            </a:extLst>
          </p:cNvPr>
          <p:cNvSpPr txBox="1"/>
          <p:nvPr/>
        </p:nvSpPr>
        <p:spPr>
          <a:xfrm>
            <a:off x="1580843" y="5283338"/>
            <a:ext cx="2265599" cy="707886"/>
          </a:xfrm>
          <a:prstGeom prst="rect">
            <a:avLst/>
          </a:prstGeom>
          <a:noFill/>
        </p:spPr>
        <p:txBody>
          <a:bodyPr wrap="square" rtlCol="0">
            <a:spAutoFit/>
          </a:bodyPr>
          <a:lstStyle/>
          <a:p>
            <a:pPr algn="ctr"/>
            <a:r>
              <a:rPr lang="en-US" sz="2000" dirty="0">
                <a:latin typeface="Verdana" panose="020B0604030504040204" pitchFamily="34" charset="0"/>
                <a:ea typeface="Verdana" panose="020B0604030504040204" pitchFamily="34" charset="0"/>
              </a:rPr>
              <a:t>Ask questions in chat</a:t>
            </a:r>
          </a:p>
        </p:txBody>
      </p:sp>
      <p:sp>
        <p:nvSpPr>
          <p:cNvPr id="10" name="TextBox 9">
            <a:extLst>
              <a:ext uri="{FF2B5EF4-FFF2-40B4-BE49-F238E27FC236}">
                <a16:creationId xmlns:a16="http://schemas.microsoft.com/office/drawing/2014/main" id="{6EC9F8A1-737A-D3EB-3B07-216D0A1588F5}"/>
              </a:ext>
            </a:extLst>
          </p:cNvPr>
          <p:cNvSpPr txBox="1"/>
          <p:nvPr/>
        </p:nvSpPr>
        <p:spPr>
          <a:xfrm>
            <a:off x="7530220" y="5346976"/>
            <a:ext cx="3276600" cy="1015663"/>
          </a:xfrm>
          <a:prstGeom prst="rect">
            <a:avLst/>
          </a:prstGeom>
          <a:noFill/>
        </p:spPr>
        <p:txBody>
          <a:bodyPr wrap="square" rtlCol="0">
            <a:spAutoFit/>
          </a:bodyPr>
          <a:lstStyle/>
          <a:p>
            <a:pPr algn="ctr"/>
            <a:r>
              <a:rPr lang="en-US" sz="2000" dirty="0">
                <a:latin typeface="Verdana" panose="020B0604030504040204" pitchFamily="34" charset="0"/>
                <a:ea typeface="Verdana" panose="020B0604030504040204" pitchFamily="34" charset="0"/>
              </a:rPr>
              <a:t>Please keep your camera on during the presentation</a:t>
            </a:r>
          </a:p>
        </p:txBody>
      </p:sp>
      <p:sp>
        <p:nvSpPr>
          <p:cNvPr id="11" name="TextBox 10">
            <a:extLst>
              <a:ext uri="{FF2B5EF4-FFF2-40B4-BE49-F238E27FC236}">
                <a16:creationId xmlns:a16="http://schemas.microsoft.com/office/drawing/2014/main" id="{0629AC08-DCF9-E48B-6E6E-5F342065BBE0}"/>
              </a:ext>
            </a:extLst>
          </p:cNvPr>
          <p:cNvSpPr txBox="1"/>
          <p:nvPr/>
        </p:nvSpPr>
        <p:spPr>
          <a:xfrm>
            <a:off x="533400" y="354495"/>
            <a:ext cx="4929286"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Housekeeping</a:t>
            </a:r>
            <a:endParaRPr lang="en-US" sz="2000" dirty="0">
              <a:solidFill>
                <a:schemeClr val="bg1"/>
              </a:solidFill>
              <a:latin typeface="Verdana" panose="020B0604030504040204" pitchFamily="34" charset="0"/>
              <a:ea typeface="Verdana" panose="020B0604030504040204" pitchFamily="34" charset="0"/>
            </a:endParaRPr>
          </a:p>
        </p:txBody>
      </p:sp>
      <p:pic>
        <p:nvPicPr>
          <p:cNvPr id="14" name="Graphic 13" descr="Megaphone outline">
            <a:extLst>
              <a:ext uri="{FF2B5EF4-FFF2-40B4-BE49-F238E27FC236}">
                <a16:creationId xmlns:a16="http://schemas.microsoft.com/office/drawing/2014/main" id="{27834F22-CF81-7F94-C195-A6B23D4E101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343643" y="0"/>
            <a:ext cx="914400" cy="914400"/>
          </a:xfrm>
          <a:prstGeom prst="rect">
            <a:avLst/>
          </a:prstGeom>
        </p:spPr>
      </p:pic>
    </p:spTree>
    <p:extLst>
      <p:ext uri="{BB962C8B-B14F-4D97-AF65-F5344CB8AC3E}">
        <p14:creationId xmlns:p14="http://schemas.microsoft.com/office/powerpoint/2010/main" val="29415732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5137" y="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4" name="TextBox 3">
            <a:extLst>
              <a:ext uri="{FF2B5EF4-FFF2-40B4-BE49-F238E27FC236}">
                <a16:creationId xmlns:a16="http://schemas.microsoft.com/office/drawing/2014/main" id="{C6194A68-9185-48A1-C1E3-86B5068C2A7D}"/>
              </a:ext>
            </a:extLst>
          </p:cNvPr>
          <p:cNvSpPr txBox="1"/>
          <p:nvPr/>
        </p:nvSpPr>
        <p:spPr>
          <a:xfrm>
            <a:off x="990600" y="1676400"/>
            <a:ext cx="10591800" cy="3970318"/>
          </a:xfrm>
          <a:prstGeom prst="rect">
            <a:avLst/>
          </a:prstGeom>
          <a:noFill/>
        </p:spPr>
        <p:txBody>
          <a:bodyPr wrap="square" rtlCol="0">
            <a:spAutoFit/>
          </a:bodyPr>
          <a:lstStyle/>
          <a:p>
            <a:endParaRPr lang="en-US" dirty="0">
              <a:latin typeface="Arial" panose="020B0604020202020204" pitchFamily="34" charset="0"/>
              <a:ea typeface="Verdana" panose="020B0604030504040204" pitchFamily="34" charset="0"/>
              <a:cs typeface="Arial" panose="020B0604020202020204" pitchFamily="34" charset="0"/>
            </a:endParaRPr>
          </a:p>
          <a:p>
            <a:r>
              <a:rPr lang="en-US" dirty="0">
                <a:latin typeface="Arial" panose="020B0604020202020204" pitchFamily="34" charset="0"/>
                <a:ea typeface="Verdana" panose="020B0604030504040204" pitchFamily="34" charset="0"/>
                <a:cs typeface="Arial" panose="020B0604020202020204" pitchFamily="34" charset="0"/>
              </a:rPr>
              <a:t>Accurate reflection of leaves in MIV is a shared responsibility and a key compliance priority. While changes in circumstances may occur, timely submission of revised documentation is essential for compliance and operational efficiency.</a:t>
            </a:r>
          </a:p>
          <a:p>
            <a:endParaRPr lang="en-US" dirty="0">
              <a:latin typeface="Arial" panose="020B0604020202020204" pitchFamily="34" charset="0"/>
              <a:ea typeface="Verdana" panose="020B0604030504040204" pitchFamily="34" charset="0"/>
              <a:cs typeface="Arial" panose="020B0604020202020204" pitchFamily="34" charset="0"/>
            </a:endParaRPr>
          </a:p>
          <a:p>
            <a:r>
              <a:rPr lang="en-US" dirty="0">
                <a:latin typeface="Arial" panose="020B0604020202020204" pitchFamily="34" charset="0"/>
                <a:ea typeface="Verdana" panose="020B0604030504040204" pitchFamily="34" charset="0"/>
                <a:cs typeface="Arial" panose="020B0604020202020204" pitchFamily="34" charset="0"/>
              </a:rPr>
              <a:t>The Office of Academic Personnel offers a suite of resources, including title-specific leave modules and tools. We encourage departments and academics to explore the updated Leave Page for leaves guidance. </a:t>
            </a:r>
          </a:p>
          <a:p>
            <a:pPr marL="457200" indent="-457200">
              <a:buFont typeface="Wingdings" panose="05000000000000000000" pitchFamily="2" charset="2"/>
              <a:buChar char="ü"/>
            </a:pPr>
            <a:endParaRPr lang="en-US" dirty="0">
              <a:latin typeface="Arial" panose="020B0604020202020204" pitchFamily="34" charset="0"/>
              <a:ea typeface="Verdana" panose="020B0604030504040204" pitchFamily="34" charset="0"/>
              <a:cs typeface="Arial" panose="020B0604020202020204" pitchFamily="34" charset="0"/>
            </a:endParaRPr>
          </a:p>
          <a:p>
            <a:r>
              <a:rPr lang="en-US" dirty="0">
                <a:latin typeface="Arial" panose="020B0604020202020204" pitchFamily="34" charset="0"/>
                <a:ea typeface="Verdana" panose="020B0604030504040204" pitchFamily="34" charset="0"/>
                <a:cs typeface="Arial" panose="020B0604020202020204" pitchFamily="34" charset="0"/>
              </a:rPr>
              <a:t>We welcome your feedback! To suggest additional resources or improvements, please email your assigned AP generalist.</a:t>
            </a:r>
          </a:p>
          <a:p>
            <a:pPr marL="457200" indent="-457200">
              <a:buFont typeface="Wingdings" panose="05000000000000000000" pitchFamily="2" charset="2"/>
              <a:buChar char="ü"/>
            </a:pPr>
            <a:endParaRPr lang="en-US" dirty="0">
              <a:latin typeface="Arial" panose="020B0604020202020204" pitchFamily="34" charset="0"/>
              <a:ea typeface="Verdana" panose="020B0604030504040204" pitchFamily="34" charset="0"/>
              <a:cs typeface="Arial" panose="020B0604020202020204" pitchFamily="34" charset="0"/>
            </a:endParaRPr>
          </a:p>
          <a:p>
            <a:r>
              <a:rPr lang="en-US" b="1" dirty="0">
                <a:latin typeface="Arial" panose="020B0604020202020204" pitchFamily="34" charset="0"/>
                <a:ea typeface="Verdana" panose="020B0604030504040204" pitchFamily="34" charset="0"/>
                <a:cs typeface="Arial" panose="020B0604020202020204" pitchFamily="34" charset="0"/>
              </a:rPr>
              <a:t>We appreciate your continued collaboration and attention to detail as we work together to strengthen academic leave processes.</a:t>
            </a:r>
            <a:r>
              <a:rPr lang="en-US" dirty="0">
                <a:latin typeface="Arial" panose="020B0604020202020204" pitchFamily="34" charset="0"/>
                <a:ea typeface="Verdana" panose="020B0604030504040204" pitchFamily="34" charset="0"/>
                <a:cs typeface="Arial" panose="020B0604020202020204" pitchFamily="34" charset="0"/>
              </a:rPr>
              <a:t> </a:t>
            </a:r>
            <a:r>
              <a:rPr lang="en-US" dirty="0">
                <a:latin typeface="Arial" panose="020B0604020202020204" pitchFamily="34" charset="0"/>
                <a:ea typeface="Verdana" panose="020B0604030504040204" pitchFamily="34" charset="0"/>
                <a:cs typeface="Arial" panose="020B0604020202020204" pitchFamily="34" charset="0"/>
                <a:sym typeface="Wingdings" panose="05000000000000000000" pitchFamily="2" charset="2"/>
              </a:rPr>
              <a:t> </a:t>
            </a:r>
            <a:endParaRPr lang="en-US" dirty="0">
              <a:latin typeface="Arial" panose="020B0604020202020204" pitchFamily="34" charset="0"/>
              <a:ea typeface="Verdana" panose="020B0604030504040204" pitchFamily="34" charset="0"/>
              <a:cs typeface="Arial" panose="020B0604020202020204" pitchFamily="34" charset="0"/>
            </a:endParaRPr>
          </a:p>
        </p:txBody>
      </p:sp>
      <p:sp>
        <p:nvSpPr>
          <p:cNvPr id="3" name="TextBox 2">
            <a:extLst>
              <a:ext uri="{FF2B5EF4-FFF2-40B4-BE49-F238E27FC236}">
                <a16:creationId xmlns:a16="http://schemas.microsoft.com/office/drawing/2014/main" id="{67D74BF6-98EB-186D-A196-8FCF33CADA19}"/>
              </a:ext>
            </a:extLst>
          </p:cNvPr>
          <p:cNvSpPr txBox="1"/>
          <p:nvPr/>
        </p:nvSpPr>
        <p:spPr>
          <a:xfrm>
            <a:off x="304800" y="282159"/>
            <a:ext cx="79248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Commitment to Accuracy and Support</a:t>
            </a:r>
          </a:p>
        </p:txBody>
      </p:sp>
      <p:pic>
        <p:nvPicPr>
          <p:cNvPr id="8" name="Picture 7">
            <a:extLst>
              <a:ext uri="{FF2B5EF4-FFF2-40B4-BE49-F238E27FC236}">
                <a16:creationId xmlns:a16="http://schemas.microsoft.com/office/drawing/2014/main" id="{1F323616-217F-E3F4-276A-B8CD5CFA8EC1}"/>
              </a:ext>
            </a:extLst>
          </p:cNvPr>
          <p:cNvPicPr>
            <a:picLocks noChangeAspect="1"/>
          </p:cNvPicPr>
          <p:nvPr/>
        </p:nvPicPr>
        <p:blipFill>
          <a:blip r:embed="rId3"/>
          <a:stretch>
            <a:fillRect/>
          </a:stretch>
        </p:blipFill>
        <p:spPr>
          <a:xfrm>
            <a:off x="228600" y="1360359"/>
            <a:ext cx="914479" cy="914479"/>
          </a:xfrm>
          <a:prstGeom prst="rect">
            <a:avLst/>
          </a:prstGeom>
        </p:spPr>
      </p:pic>
    </p:spTree>
    <p:extLst>
      <p:ext uri="{BB962C8B-B14F-4D97-AF65-F5344CB8AC3E}">
        <p14:creationId xmlns:p14="http://schemas.microsoft.com/office/powerpoint/2010/main" val="28858807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58674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Questions</a:t>
            </a:r>
          </a:p>
        </p:txBody>
      </p:sp>
      <p:pic>
        <p:nvPicPr>
          <p:cNvPr id="4" name="Graphic 3" descr="Badge Question Mark outline">
            <a:extLst>
              <a:ext uri="{FF2B5EF4-FFF2-40B4-BE49-F238E27FC236}">
                <a16:creationId xmlns:a16="http://schemas.microsoft.com/office/drawing/2014/main" id="{BFF19740-57A4-2568-4040-DD87C6FED94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90800" y="70458"/>
            <a:ext cx="914400" cy="914400"/>
          </a:xfrm>
          <a:prstGeom prst="rect">
            <a:avLst/>
          </a:prstGeom>
        </p:spPr>
      </p:pic>
      <p:pic>
        <p:nvPicPr>
          <p:cNvPr id="7" name="Picture 6" descr="A picture containing clipart&#10;&#10;Description automatically generated">
            <a:extLst>
              <a:ext uri="{FF2B5EF4-FFF2-40B4-BE49-F238E27FC236}">
                <a16:creationId xmlns:a16="http://schemas.microsoft.com/office/drawing/2014/main" id="{CA918D25-0260-228D-E37B-453F5D9BAAE0}"/>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417660" y="2274577"/>
            <a:ext cx="11373851" cy="3566160"/>
          </a:xfrm>
          <a:prstGeom prst="rect">
            <a:avLst/>
          </a:prstGeom>
        </p:spPr>
      </p:pic>
    </p:spTree>
    <p:extLst>
      <p:ext uri="{BB962C8B-B14F-4D97-AF65-F5344CB8AC3E}">
        <p14:creationId xmlns:p14="http://schemas.microsoft.com/office/powerpoint/2010/main" val="12635440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0999" y="228600"/>
            <a:ext cx="9660943"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Upcoming Session-Tuesday, January 27, 2026</a:t>
            </a:r>
          </a:p>
        </p:txBody>
      </p:sp>
      <p:pic>
        <p:nvPicPr>
          <p:cNvPr id="8194" name="Picture 5" descr="Logo&#10;&#10;Description automatically generated">
            <a:extLst>
              <a:ext uri="{FF2B5EF4-FFF2-40B4-BE49-F238E27FC236}">
                <a16:creationId xmlns:a16="http://schemas.microsoft.com/office/drawing/2014/main" id="{51588D8D-B01F-87AF-EE93-7AEE0F3003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8643" y="1554480"/>
            <a:ext cx="7891886" cy="3749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BAE94443-BC9F-F065-AD63-EBD4CA8FB3F3}"/>
              </a:ext>
            </a:extLst>
          </p:cNvPr>
          <p:cNvSpPr txBox="1"/>
          <p:nvPr/>
        </p:nvSpPr>
        <p:spPr>
          <a:xfrm>
            <a:off x="2057400" y="5867400"/>
            <a:ext cx="8229600" cy="461665"/>
          </a:xfrm>
          <a:prstGeom prst="rect">
            <a:avLst/>
          </a:prstGeom>
          <a:noFill/>
        </p:spPr>
        <p:txBody>
          <a:bodyPr wrap="square" rtlCol="0">
            <a:spAutoFit/>
          </a:bodyPr>
          <a:lstStyle/>
          <a:p>
            <a:pPr algn="ctr"/>
            <a:r>
              <a:rPr lang="en-US" sz="2400" dirty="0">
                <a:latin typeface="Verdana" panose="020B0604030504040204" pitchFamily="34" charset="0"/>
                <a:ea typeface="Verdana" panose="020B0604030504040204" pitchFamily="34" charset="0"/>
              </a:rPr>
              <a:t>Thank you for your attendance today!!!</a:t>
            </a:r>
          </a:p>
        </p:txBody>
      </p:sp>
    </p:spTree>
    <p:extLst>
      <p:ext uri="{BB962C8B-B14F-4D97-AF65-F5344CB8AC3E}">
        <p14:creationId xmlns:p14="http://schemas.microsoft.com/office/powerpoint/2010/main" val="1328784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endParaRPr sz="3600" dirty="0">
              <a:solidFill>
                <a:schemeClr val="bg1"/>
              </a:solidFill>
            </a:endParaRPr>
          </a:p>
        </p:txBody>
      </p:sp>
      <p:sp>
        <p:nvSpPr>
          <p:cNvPr id="6" name="TextBox 5">
            <a:extLst>
              <a:ext uri="{FF2B5EF4-FFF2-40B4-BE49-F238E27FC236}">
                <a16:creationId xmlns:a16="http://schemas.microsoft.com/office/drawing/2014/main" id="{03DEE5F1-0148-559A-B17E-E18D3ED236BF}"/>
              </a:ext>
            </a:extLst>
          </p:cNvPr>
          <p:cNvSpPr txBox="1"/>
          <p:nvPr/>
        </p:nvSpPr>
        <p:spPr>
          <a:xfrm>
            <a:off x="381000" y="228600"/>
            <a:ext cx="58674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Agenda</a:t>
            </a:r>
          </a:p>
        </p:txBody>
      </p:sp>
      <p:sp>
        <p:nvSpPr>
          <p:cNvPr id="12" name="TextBox 11">
            <a:extLst>
              <a:ext uri="{FF2B5EF4-FFF2-40B4-BE49-F238E27FC236}">
                <a16:creationId xmlns:a16="http://schemas.microsoft.com/office/drawing/2014/main" id="{5FAC7BBD-2DCB-986A-5B7D-3260CAA901B7}"/>
              </a:ext>
            </a:extLst>
          </p:cNvPr>
          <p:cNvSpPr txBox="1"/>
          <p:nvPr/>
        </p:nvSpPr>
        <p:spPr>
          <a:xfrm>
            <a:off x="495300" y="1318260"/>
            <a:ext cx="11506200" cy="5186035"/>
          </a:xfrm>
          <a:prstGeom prst="rect">
            <a:avLst/>
          </a:prstGeom>
          <a:noFill/>
        </p:spPr>
        <p:txBody>
          <a:bodyPr wrap="square" rtlCol="0">
            <a:spAutoFit/>
          </a:bodyPr>
          <a:lstStyle/>
          <a:p>
            <a:pPr marL="342900" indent="-342900">
              <a:buFont typeface="Wingdings" panose="05000000000000000000" pitchFamily="2" charset="2"/>
              <a:buChar char="ü"/>
            </a:pPr>
            <a:endParaRPr lang="en-US" sz="1500" dirty="0">
              <a:latin typeface="Verdana" panose="020B0604030504040204" pitchFamily="34" charset="0"/>
              <a:ea typeface="Verdana" panose="020B0604030504040204" pitchFamily="34" charset="0"/>
            </a:endParaRPr>
          </a:p>
          <a:p>
            <a:pPr marL="285750" indent="-285750">
              <a:lnSpc>
                <a:spcPct val="150000"/>
              </a:lnSpc>
              <a:spcAft>
                <a:spcPts val="600"/>
              </a:spcAft>
              <a:buFont typeface="Wingdings" panose="05000000000000000000" pitchFamily="2" charset="2"/>
              <a:buChar char="ü"/>
            </a:pPr>
            <a:r>
              <a:rPr lang="en-US" dirty="0">
                <a:latin typeface="Arial" panose="020B0604020202020204" pitchFamily="34" charset="0"/>
                <a:ea typeface="Verdana" panose="020B0604030504040204" pitchFamily="34" charset="0"/>
                <a:cs typeface="Arial" panose="020B0604020202020204" pitchFamily="34" charset="0"/>
              </a:rPr>
              <a:t>Protected Entitlements vs. Pay Options</a:t>
            </a:r>
          </a:p>
          <a:p>
            <a:pPr marL="285750" indent="-285750">
              <a:lnSpc>
                <a:spcPct val="150000"/>
              </a:lnSpc>
              <a:spcAft>
                <a:spcPts val="600"/>
              </a:spcAft>
              <a:buFont typeface="Wingdings" panose="05000000000000000000" pitchFamily="2" charset="2"/>
              <a:buChar char="ü"/>
            </a:pPr>
            <a:r>
              <a:rPr lang="en-US" dirty="0">
                <a:latin typeface="Arial" panose="020B0604020202020204" pitchFamily="34" charset="0"/>
                <a:ea typeface="Verdana" panose="020B0604030504040204" pitchFamily="34" charset="0"/>
                <a:cs typeface="Arial" panose="020B0604020202020204" pitchFamily="34" charset="0"/>
              </a:rPr>
              <a:t>Protected Leave Entitlements </a:t>
            </a:r>
          </a:p>
          <a:p>
            <a:pPr marL="285750" indent="-285750">
              <a:lnSpc>
                <a:spcPct val="150000"/>
              </a:lnSpc>
              <a:spcAft>
                <a:spcPts val="600"/>
              </a:spcAft>
              <a:buFont typeface="Wingdings" panose="05000000000000000000" pitchFamily="2" charset="2"/>
              <a:buChar char="ü"/>
            </a:pPr>
            <a:r>
              <a:rPr lang="en-US" dirty="0">
                <a:latin typeface="Arial" panose="020B0604020202020204" pitchFamily="34" charset="0"/>
                <a:ea typeface="Verdana" panose="020B0604030504040204" pitchFamily="34" charset="0"/>
                <a:cs typeface="Arial" panose="020B0604020202020204" pitchFamily="34" charset="0"/>
              </a:rPr>
              <a:t>Pay Options</a:t>
            </a:r>
          </a:p>
          <a:p>
            <a:pPr marL="285750" indent="-285750">
              <a:lnSpc>
                <a:spcPct val="150000"/>
              </a:lnSpc>
              <a:spcAft>
                <a:spcPts val="600"/>
              </a:spcAft>
              <a:buFont typeface="Wingdings" panose="05000000000000000000" pitchFamily="2" charset="2"/>
              <a:buChar char="ü"/>
            </a:pPr>
            <a:r>
              <a:rPr lang="en-US" dirty="0">
                <a:latin typeface="Arial" panose="020B0604020202020204" pitchFamily="34" charset="0"/>
                <a:ea typeface="Verdana" panose="020B0604030504040204" pitchFamily="34" charset="0"/>
                <a:cs typeface="Arial" panose="020B0604020202020204" pitchFamily="34" charset="0"/>
              </a:rPr>
              <a:t>Department and Academic Personnel Leave Responsibilities</a:t>
            </a:r>
          </a:p>
          <a:p>
            <a:pPr marL="285750" indent="-285750">
              <a:lnSpc>
                <a:spcPct val="150000"/>
              </a:lnSpc>
              <a:spcAft>
                <a:spcPts val="600"/>
              </a:spcAft>
              <a:buFont typeface="Wingdings" panose="05000000000000000000" pitchFamily="2" charset="2"/>
              <a:buChar char="ü"/>
            </a:pPr>
            <a:r>
              <a:rPr lang="en-US" dirty="0">
                <a:latin typeface="Arial" panose="020B0604020202020204" pitchFamily="34" charset="0"/>
                <a:ea typeface="Verdana" panose="020B0604030504040204" pitchFamily="34" charset="0"/>
                <a:cs typeface="Arial" panose="020B0604020202020204" pitchFamily="34" charset="0"/>
              </a:rPr>
              <a:t>Required Leave forms in MIV and Supporting Documentation</a:t>
            </a:r>
          </a:p>
          <a:p>
            <a:pPr marL="285750" indent="-285750">
              <a:lnSpc>
                <a:spcPct val="150000"/>
              </a:lnSpc>
              <a:spcAft>
                <a:spcPts val="600"/>
              </a:spcAft>
              <a:buFont typeface="Wingdings" panose="05000000000000000000" pitchFamily="2" charset="2"/>
              <a:buChar char="ü"/>
            </a:pPr>
            <a:r>
              <a:rPr lang="en-US" dirty="0">
                <a:latin typeface="Arial" panose="020B0604020202020204" pitchFamily="34" charset="0"/>
                <a:ea typeface="Verdana" panose="020B0604030504040204" pitchFamily="34" charset="0"/>
                <a:cs typeface="Arial" panose="020B0604020202020204" pitchFamily="34" charset="0"/>
              </a:rPr>
              <a:t>Leave Adjustments and Compliance</a:t>
            </a:r>
          </a:p>
          <a:p>
            <a:pPr marL="285750" indent="-285750">
              <a:lnSpc>
                <a:spcPct val="150000"/>
              </a:lnSpc>
              <a:spcAft>
                <a:spcPts val="600"/>
              </a:spcAft>
              <a:buFont typeface="Wingdings" panose="05000000000000000000" pitchFamily="2" charset="2"/>
              <a:buChar char="ü"/>
            </a:pPr>
            <a:r>
              <a:rPr lang="en-US" dirty="0">
                <a:latin typeface="Arial" panose="020B0604020202020204" pitchFamily="34" charset="0"/>
                <a:ea typeface="Verdana" panose="020B0604030504040204" pitchFamily="34" charset="0"/>
                <a:cs typeface="Arial" panose="020B0604020202020204" pitchFamily="34" charset="0"/>
              </a:rPr>
              <a:t>Pay for Family Care and Bonding (PFCB) </a:t>
            </a:r>
          </a:p>
          <a:p>
            <a:pPr marL="285750" indent="-285750">
              <a:lnSpc>
                <a:spcPct val="150000"/>
              </a:lnSpc>
              <a:spcAft>
                <a:spcPts val="600"/>
              </a:spcAft>
              <a:buFont typeface="Wingdings" panose="05000000000000000000" pitchFamily="2" charset="2"/>
              <a:buChar char="ü"/>
            </a:pPr>
            <a:r>
              <a:rPr lang="en-US" dirty="0">
                <a:latin typeface="Arial" panose="020B0604020202020204" pitchFamily="34" charset="0"/>
                <a:ea typeface="Verdana" panose="020B0604030504040204" pitchFamily="34" charset="0"/>
                <a:cs typeface="Arial" panose="020B0604020202020204" pitchFamily="34" charset="0"/>
              </a:rPr>
              <a:t>Ecotime Entry Guidelines</a:t>
            </a:r>
          </a:p>
          <a:p>
            <a:pPr marL="342900" indent="-342900">
              <a:buFont typeface="Wingdings" panose="05000000000000000000" pitchFamily="2" charset="2"/>
              <a:buChar char="ü"/>
            </a:pPr>
            <a:endParaRPr lang="en-US" sz="2000" dirty="0">
              <a:latin typeface="Verdana" panose="020B0604030504040204" pitchFamily="34" charset="0"/>
              <a:ea typeface="Verdana" panose="020B0604030504040204" pitchFamily="34" charset="0"/>
            </a:endParaRPr>
          </a:p>
          <a:p>
            <a:pPr marL="342900" indent="-342900">
              <a:buFont typeface="Wingdings" panose="05000000000000000000" pitchFamily="2" charset="2"/>
              <a:buChar char="ü"/>
            </a:pPr>
            <a:endParaRPr lang="en-US" sz="2000" dirty="0">
              <a:latin typeface="Verdana" panose="020B0604030504040204" pitchFamily="34" charset="0"/>
              <a:ea typeface="Verdana" panose="020B0604030504040204" pitchFamily="34" charset="0"/>
            </a:endParaRPr>
          </a:p>
          <a:p>
            <a:pPr marL="342900" indent="-342900">
              <a:buFont typeface="Wingdings" panose="05000000000000000000" pitchFamily="2" charset="2"/>
              <a:buChar char="ü"/>
            </a:pPr>
            <a:endParaRPr lang="en-US" sz="2000" dirty="0">
              <a:latin typeface="Verdana" panose="020B0604030504040204" pitchFamily="34" charset="0"/>
              <a:ea typeface="Verdana" panose="020B0604030504040204" pitchFamily="34" charset="0"/>
            </a:endParaRPr>
          </a:p>
        </p:txBody>
      </p:sp>
      <p:pic>
        <p:nvPicPr>
          <p:cNvPr id="14" name="Graphic 13" descr="List outline">
            <a:extLst>
              <a:ext uri="{FF2B5EF4-FFF2-40B4-BE49-F238E27FC236}">
                <a16:creationId xmlns:a16="http://schemas.microsoft.com/office/drawing/2014/main" id="{BADE92E6-9B06-2B2E-1567-D344F34A2DA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33600" y="158088"/>
            <a:ext cx="914400" cy="914400"/>
          </a:xfrm>
          <a:prstGeom prst="rect">
            <a:avLst/>
          </a:prstGeom>
        </p:spPr>
      </p:pic>
    </p:spTree>
    <p:extLst>
      <p:ext uri="{BB962C8B-B14F-4D97-AF65-F5344CB8AC3E}">
        <p14:creationId xmlns:p14="http://schemas.microsoft.com/office/powerpoint/2010/main" val="238636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3">
            <a:extLst>
              <a:ext uri="{FF2B5EF4-FFF2-40B4-BE49-F238E27FC236}">
                <a16:creationId xmlns:a16="http://schemas.microsoft.com/office/drawing/2014/main" id="{63B130E6-5250-1A94-265E-72CAE831CE89}"/>
              </a:ext>
            </a:extLst>
          </p:cNvPr>
          <p:cNvSpPr>
            <a:spLocks noGrp="1"/>
          </p:cNvSpPr>
          <p:nvPr>
            <p:ph type="title"/>
          </p:nvPr>
        </p:nvSpPr>
        <p:spPr>
          <a:xfrm>
            <a:off x="0" y="-101144"/>
            <a:ext cx="12192000" cy="1182708"/>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Verdana" panose="020B0604030504040204" pitchFamily="34" charset="0"/>
                <a:ea typeface="Verdana" panose="020B0604030504040204" pitchFamily="34" charset="0"/>
                <a:cs typeface="Arial"/>
              </a:rPr>
              <a:t>  </a:t>
            </a:r>
            <a:endParaRPr sz="3600" dirty="0">
              <a:solidFill>
                <a:schemeClr val="bg1"/>
              </a:solidFill>
              <a:latin typeface="Verdana" panose="020B0604030504040204" pitchFamily="34" charset="0"/>
              <a:ea typeface="Verdana" panose="020B0604030504040204" pitchFamily="34" charset="0"/>
            </a:endParaRPr>
          </a:p>
        </p:txBody>
      </p:sp>
      <p:sp>
        <p:nvSpPr>
          <p:cNvPr id="14" name="TextBox 13">
            <a:extLst>
              <a:ext uri="{FF2B5EF4-FFF2-40B4-BE49-F238E27FC236}">
                <a16:creationId xmlns:a16="http://schemas.microsoft.com/office/drawing/2014/main" id="{9997DD7F-A350-709F-DC35-C5759FE3F65B}"/>
              </a:ext>
            </a:extLst>
          </p:cNvPr>
          <p:cNvSpPr txBox="1"/>
          <p:nvPr/>
        </p:nvSpPr>
        <p:spPr>
          <a:xfrm>
            <a:off x="304800" y="341409"/>
            <a:ext cx="99060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Academic Leave Entry and Required Documentation</a:t>
            </a:r>
          </a:p>
        </p:txBody>
      </p:sp>
      <p:sp>
        <p:nvSpPr>
          <p:cNvPr id="2" name="TextBox 1">
            <a:extLst>
              <a:ext uri="{FF2B5EF4-FFF2-40B4-BE49-F238E27FC236}">
                <a16:creationId xmlns:a16="http://schemas.microsoft.com/office/drawing/2014/main" id="{B03979CE-26B3-2E52-50B1-FEC1B7305AE2}"/>
              </a:ext>
            </a:extLst>
          </p:cNvPr>
          <p:cNvSpPr txBox="1"/>
          <p:nvPr/>
        </p:nvSpPr>
        <p:spPr>
          <a:xfrm>
            <a:off x="1066879" y="1988827"/>
            <a:ext cx="10882803" cy="313932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The Office of Academic Personnel is committed to partnering with you through every step while navigating leaves within our UC Davis Health community.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Following a comprehensive audit of academic leaves conducted earlier this year (2025), updated procedures have been implemented to ensure consistency, compliance, and improve documentation accuracy and entry within the </a:t>
            </a:r>
            <a:r>
              <a:rPr lang="en-US" dirty="0" err="1">
                <a:latin typeface="Arial" panose="020B0604020202020204" pitchFamily="34" charset="0"/>
                <a:cs typeface="Arial" panose="020B0604020202020204" pitchFamily="34" charset="0"/>
              </a:rPr>
              <a:t>MyInfoVault</a:t>
            </a:r>
            <a:r>
              <a:rPr lang="en-US" dirty="0">
                <a:latin typeface="Arial" panose="020B0604020202020204" pitchFamily="34" charset="0"/>
                <a:cs typeface="Arial" panose="020B0604020202020204" pitchFamily="34" charset="0"/>
              </a:rPr>
              <a:t> (MIV) system.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In this presentation we will cover guidelines for the required practices for submitting, updating, and managing academic leave records. </a:t>
            </a:r>
          </a:p>
          <a:p>
            <a:endParaRPr lang="en-US" dirty="0">
              <a:latin typeface="Arial" panose="020B0604020202020204" pitchFamily="34" charset="0"/>
              <a:cs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DFDE5A69-1741-B2C9-152E-4F77B0853451}"/>
              </a:ext>
            </a:extLst>
          </p:cNvPr>
          <p:cNvPicPr>
            <a:picLocks noChangeAspect="1"/>
          </p:cNvPicPr>
          <p:nvPr/>
        </p:nvPicPr>
        <p:blipFill>
          <a:blip r:embed="rId3"/>
          <a:stretch>
            <a:fillRect/>
          </a:stretch>
        </p:blipFill>
        <p:spPr>
          <a:xfrm>
            <a:off x="152400" y="1318260"/>
            <a:ext cx="914479" cy="914479"/>
          </a:xfrm>
          <a:prstGeom prst="rect">
            <a:avLst/>
          </a:prstGeom>
        </p:spPr>
      </p:pic>
    </p:spTree>
    <p:extLst>
      <p:ext uri="{BB962C8B-B14F-4D97-AF65-F5344CB8AC3E}">
        <p14:creationId xmlns:p14="http://schemas.microsoft.com/office/powerpoint/2010/main" val="2490340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3">
            <a:extLst>
              <a:ext uri="{FF2B5EF4-FFF2-40B4-BE49-F238E27FC236}">
                <a16:creationId xmlns:a16="http://schemas.microsoft.com/office/drawing/2014/main" id="{63B130E6-5250-1A94-265E-72CAE831CE89}"/>
              </a:ext>
            </a:extLst>
          </p:cNvPr>
          <p:cNvSpPr>
            <a:spLocks noGrp="1"/>
          </p:cNvSpPr>
          <p:nvPr>
            <p:ph type="title"/>
          </p:nvPr>
        </p:nvSpPr>
        <p:spPr>
          <a:xfrm>
            <a:off x="4281" y="-9419"/>
            <a:ext cx="12192000" cy="1182708"/>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Verdana" panose="020B0604030504040204" pitchFamily="34" charset="0"/>
                <a:ea typeface="Verdana" panose="020B0604030504040204" pitchFamily="34" charset="0"/>
                <a:cs typeface="Arial"/>
              </a:rPr>
              <a:t>  </a:t>
            </a:r>
            <a:endParaRPr sz="3600" dirty="0">
              <a:solidFill>
                <a:schemeClr val="bg1"/>
              </a:solidFill>
              <a:latin typeface="Verdana" panose="020B0604030504040204" pitchFamily="34" charset="0"/>
              <a:ea typeface="Verdana" panose="020B0604030504040204" pitchFamily="34" charset="0"/>
            </a:endParaRPr>
          </a:p>
        </p:txBody>
      </p:sp>
      <p:sp>
        <p:nvSpPr>
          <p:cNvPr id="14" name="TextBox 13">
            <a:extLst>
              <a:ext uri="{FF2B5EF4-FFF2-40B4-BE49-F238E27FC236}">
                <a16:creationId xmlns:a16="http://schemas.microsoft.com/office/drawing/2014/main" id="{9997DD7F-A350-709F-DC35-C5759FE3F65B}"/>
              </a:ext>
            </a:extLst>
          </p:cNvPr>
          <p:cNvSpPr txBox="1"/>
          <p:nvPr/>
        </p:nvSpPr>
        <p:spPr>
          <a:xfrm>
            <a:off x="357026" y="394537"/>
            <a:ext cx="9601200" cy="954107"/>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Applicable Titles </a:t>
            </a:r>
          </a:p>
          <a:p>
            <a:endParaRPr lang="en-US" sz="2800" dirty="0">
              <a:solidFill>
                <a:schemeClr val="bg1"/>
              </a:solidFill>
              <a:latin typeface="Verdana" panose="020B0604030504040204" pitchFamily="34" charset="0"/>
              <a:ea typeface="Verdana" panose="020B0604030504040204" pitchFamily="34" charset="0"/>
            </a:endParaRPr>
          </a:p>
        </p:txBody>
      </p:sp>
      <p:sp>
        <p:nvSpPr>
          <p:cNvPr id="8" name="TextBox 7">
            <a:extLst>
              <a:ext uri="{FF2B5EF4-FFF2-40B4-BE49-F238E27FC236}">
                <a16:creationId xmlns:a16="http://schemas.microsoft.com/office/drawing/2014/main" id="{6415CE88-E54C-4B21-DEF8-BD6DFDAA1991}"/>
              </a:ext>
            </a:extLst>
          </p:cNvPr>
          <p:cNvSpPr txBox="1"/>
          <p:nvPr/>
        </p:nvSpPr>
        <p:spPr>
          <a:xfrm>
            <a:off x="357026" y="1066800"/>
            <a:ext cx="11125239" cy="5211683"/>
          </a:xfrm>
          <a:prstGeom prst="rect">
            <a:avLst/>
          </a:prstGeom>
          <a:noFill/>
        </p:spPr>
        <p:txBody>
          <a:bodyPr wrap="square">
            <a:spAutoFit/>
          </a:bodyPr>
          <a:lstStyle/>
          <a:p>
            <a:endParaRPr lang="en-US" sz="1200" b="1" dirty="0">
              <a:effectLst/>
              <a:latin typeface="Arial" panose="020B0604020202020204" pitchFamily="34" charset="0"/>
              <a:ea typeface="Times New Roman" panose="02020603050405020304" pitchFamily="18" charset="0"/>
            </a:endParaRPr>
          </a:p>
          <a:p>
            <a:r>
              <a:rPr lang="en-US" b="1" dirty="0">
                <a:effectLst/>
                <a:latin typeface="Arial" panose="020B0604020202020204" pitchFamily="34" charset="0"/>
                <a:ea typeface="Times New Roman" panose="02020603050405020304" pitchFamily="18" charset="0"/>
              </a:rPr>
              <a:t>The following faculty titles are required to submit leave forms in MIV (all ranks):</a:t>
            </a:r>
          </a:p>
          <a:p>
            <a:pPr marL="285750" indent="-285750">
              <a:lnSpc>
                <a:spcPct val="150000"/>
              </a:lnSpc>
              <a:buFont typeface="Arial" panose="020B0604020202020204" pitchFamily="34" charset="0"/>
              <a:buChar char="•"/>
            </a:pPr>
            <a:r>
              <a:rPr lang="en-US" dirty="0">
                <a:effectLst/>
                <a:latin typeface="Arial" panose="020B0604020202020204" pitchFamily="34" charset="0"/>
                <a:ea typeface="Times New Roman" panose="02020603050405020304" pitchFamily="18" charset="0"/>
              </a:rPr>
              <a:t>Professor (ladder)</a:t>
            </a:r>
          </a:p>
          <a:p>
            <a:pPr marL="285750" indent="-285750">
              <a:lnSpc>
                <a:spcPct val="150000"/>
              </a:lnSpc>
              <a:buFont typeface="Arial" panose="020B0604020202020204" pitchFamily="34" charset="0"/>
              <a:buChar char="•"/>
            </a:pPr>
            <a:r>
              <a:rPr lang="en-US" dirty="0">
                <a:latin typeface="Arial" panose="020B0604020202020204" pitchFamily="34" charset="0"/>
                <a:ea typeface="Times New Roman" panose="02020603050405020304" pitchFamily="18" charset="0"/>
              </a:rPr>
              <a:t>Professor in Residence</a:t>
            </a:r>
          </a:p>
          <a:p>
            <a:pPr marL="285750" indent="-285750">
              <a:lnSpc>
                <a:spcPct val="150000"/>
              </a:lnSpc>
              <a:buFont typeface="Arial" panose="020B0604020202020204" pitchFamily="34" charset="0"/>
              <a:buChar char="•"/>
            </a:pPr>
            <a:r>
              <a:rPr lang="en-US" dirty="0">
                <a:latin typeface="Arial" panose="020B0604020202020204" pitchFamily="34" charset="0"/>
                <a:ea typeface="Times New Roman" panose="02020603050405020304" pitchFamily="18" charset="0"/>
              </a:rPr>
              <a:t>Prof</a:t>
            </a:r>
            <a:r>
              <a:rPr lang="en-US" dirty="0">
                <a:effectLst/>
                <a:latin typeface="Arial" panose="020B0604020202020204" pitchFamily="34" charset="0"/>
                <a:ea typeface="Times New Roman" panose="02020603050405020304" pitchFamily="18" charset="0"/>
              </a:rPr>
              <a:t>essor of Clinical X</a:t>
            </a:r>
          </a:p>
          <a:p>
            <a:pPr marL="285750" indent="-285750">
              <a:lnSpc>
                <a:spcPct val="150000"/>
              </a:lnSpc>
              <a:buFont typeface="Arial" panose="020B0604020202020204" pitchFamily="34" charset="0"/>
              <a:buChar char="•"/>
            </a:pPr>
            <a:r>
              <a:rPr lang="en-US" dirty="0">
                <a:effectLst/>
                <a:latin typeface="Arial" panose="020B0604020202020204" pitchFamily="34" charset="0"/>
                <a:ea typeface="Times New Roman" panose="02020603050405020304" pitchFamily="18" charset="0"/>
              </a:rPr>
              <a:t>Health Sciences Clinical Professor</a:t>
            </a:r>
          </a:p>
          <a:p>
            <a:pPr marL="285750" indent="-285750">
              <a:lnSpc>
                <a:spcPct val="150000"/>
              </a:lnSpc>
              <a:buFont typeface="Arial" panose="020B0604020202020204" pitchFamily="34" charset="0"/>
              <a:buChar char="•"/>
            </a:pPr>
            <a:r>
              <a:rPr lang="en-US" dirty="0">
                <a:effectLst/>
                <a:latin typeface="Arial" panose="020B0604020202020204" pitchFamily="34" charset="0"/>
                <a:ea typeface="Times New Roman" panose="02020603050405020304" pitchFamily="18" charset="0"/>
              </a:rPr>
              <a:t>Adjunct Professor </a:t>
            </a:r>
          </a:p>
          <a:p>
            <a:pPr marL="285750" indent="-285750">
              <a:lnSpc>
                <a:spcPct val="150000"/>
              </a:lnSpc>
              <a:buFont typeface="Arial" panose="020B0604020202020204" pitchFamily="34" charset="0"/>
              <a:buChar char="•"/>
            </a:pPr>
            <a:r>
              <a:rPr lang="en-US" dirty="0">
                <a:latin typeface="Arial" panose="020B0604020202020204" pitchFamily="34" charset="0"/>
                <a:ea typeface="Times New Roman" panose="02020603050405020304" pitchFamily="18" charset="0"/>
              </a:rPr>
              <a:t>Lecturer/ Lecturer – SOE</a:t>
            </a:r>
          </a:p>
          <a:p>
            <a:pPr marL="285750" indent="-285750">
              <a:lnSpc>
                <a:spcPct val="150000"/>
              </a:lnSpc>
              <a:buFont typeface="Arial" panose="020B0604020202020204" pitchFamily="34" charset="0"/>
              <a:buChar char="•"/>
            </a:pPr>
            <a:r>
              <a:rPr lang="en-US" dirty="0">
                <a:latin typeface="Arial" panose="020B0604020202020204" pitchFamily="34" charset="0"/>
                <a:ea typeface="Times New Roman" panose="02020603050405020304" pitchFamily="18" charset="0"/>
              </a:rPr>
              <a:t>Academic </a:t>
            </a:r>
            <a:r>
              <a:rPr lang="en-US" dirty="0">
                <a:effectLst/>
                <a:latin typeface="Arial" panose="020B0604020202020204" pitchFamily="34" charset="0"/>
                <a:ea typeface="Times New Roman" panose="02020603050405020304" pitchFamily="18" charset="0"/>
              </a:rPr>
              <a:t>Coordinator</a:t>
            </a:r>
          </a:p>
          <a:p>
            <a:endParaRPr lang="en-US" dirty="0">
              <a:effectLst/>
              <a:latin typeface="Arial" panose="020B0604020202020204" pitchFamily="34" charset="0"/>
              <a:ea typeface="Times New Roman" panose="02020603050405020304" pitchFamily="18" charset="0"/>
            </a:endParaRPr>
          </a:p>
          <a:p>
            <a:r>
              <a:rPr lang="en-US" b="1" dirty="0">
                <a:effectLst/>
                <a:latin typeface="Arial" panose="020B0604020202020204" pitchFamily="34" charset="0"/>
                <a:ea typeface="Times New Roman" panose="02020603050405020304" pitchFamily="18" charset="0"/>
              </a:rPr>
              <a:t>The following non-faculty titles are required to submit leave forms in MIV (all ranks/levels):</a:t>
            </a:r>
          </a:p>
          <a:p>
            <a:pPr marL="285750" indent="-285750">
              <a:lnSpc>
                <a:spcPct val="150000"/>
              </a:lnSpc>
              <a:buFont typeface="Arial" panose="020B0604020202020204" pitchFamily="34" charset="0"/>
              <a:buChar char="•"/>
            </a:pPr>
            <a:r>
              <a:rPr lang="en-US" dirty="0">
                <a:effectLst/>
                <a:latin typeface="Arial" panose="020B0604020202020204" pitchFamily="34" charset="0"/>
                <a:ea typeface="Times New Roman" panose="02020603050405020304" pitchFamily="18" charset="0"/>
              </a:rPr>
              <a:t>Professional Researcher</a:t>
            </a:r>
          </a:p>
          <a:p>
            <a:pPr marL="285750" indent="-285750">
              <a:lnSpc>
                <a:spcPct val="150000"/>
              </a:lnSpc>
              <a:buFont typeface="Arial" panose="020B0604020202020204" pitchFamily="34" charset="0"/>
              <a:buChar char="•"/>
            </a:pPr>
            <a:r>
              <a:rPr lang="en-US" dirty="0">
                <a:effectLst/>
                <a:latin typeface="Arial" panose="020B0604020202020204" pitchFamily="34" charset="0"/>
                <a:ea typeface="Times New Roman" panose="02020603050405020304" pitchFamily="18" charset="0"/>
              </a:rPr>
              <a:t>Project Scientist</a:t>
            </a:r>
          </a:p>
          <a:p>
            <a:pPr marL="285750" indent="-285750">
              <a:lnSpc>
                <a:spcPct val="150000"/>
              </a:lnSpc>
              <a:buFont typeface="Arial" panose="020B0604020202020204" pitchFamily="34" charset="0"/>
              <a:buChar char="•"/>
            </a:pPr>
            <a:r>
              <a:rPr lang="en-US" dirty="0">
                <a:effectLst/>
                <a:latin typeface="Arial" panose="020B0604020202020204" pitchFamily="34" charset="0"/>
                <a:ea typeface="Times New Roman" panose="02020603050405020304" pitchFamily="18" charset="0"/>
              </a:rPr>
              <a:t>Specialists, including Junior Specialists</a:t>
            </a:r>
          </a:p>
        </p:txBody>
      </p:sp>
    </p:spTree>
    <p:extLst>
      <p:ext uri="{BB962C8B-B14F-4D97-AF65-F5344CB8AC3E}">
        <p14:creationId xmlns:p14="http://schemas.microsoft.com/office/powerpoint/2010/main" val="1492713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B8104-A649-D819-C323-FE47D0ABCF5E}"/>
            </a:ext>
          </a:extLst>
        </p:cNvPr>
        <p:cNvGrpSpPr/>
        <p:nvPr/>
      </p:nvGrpSpPr>
      <p:grpSpPr>
        <a:xfrm>
          <a:off x="0" y="0"/>
          <a:ext cx="0" cy="0"/>
          <a:chOff x="0" y="0"/>
          <a:chExt cx="0" cy="0"/>
        </a:xfrm>
      </p:grpSpPr>
      <p:sp>
        <p:nvSpPr>
          <p:cNvPr id="7" name="object 3">
            <a:extLst>
              <a:ext uri="{FF2B5EF4-FFF2-40B4-BE49-F238E27FC236}">
                <a16:creationId xmlns:a16="http://schemas.microsoft.com/office/drawing/2014/main" id="{A807C3AF-F248-B374-1B4A-FD19DC004BE7}"/>
              </a:ext>
            </a:extLst>
          </p:cNvPr>
          <p:cNvSpPr>
            <a:spLocks noGrp="1"/>
          </p:cNvSpPr>
          <p:nvPr>
            <p:ph type="title"/>
          </p:nvPr>
        </p:nvSpPr>
        <p:spPr>
          <a:xfrm>
            <a:off x="0" y="-40297"/>
            <a:ext cx="12192000" cy="1182708"/>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Verdana" panose="020B0604030504040204" pitchFamily="34" charset="0"/>
                <a:ea typeface="Verdana" panose="020B0604030504040204" pitchFamily="34" charset="0"/>
                <a:cs typeface="Arial"/>
              </a:rPr>
              <a:t>  </a:t>
            </a:r>
            <a:endParaRPr sz="3600" dirty="0">
              <a:solidFill>
                <a:schemeClr val="bg1"/>
              </a:solidFill>
              <a:latin typeface="Verdana" panose="020B0604030504040204" pitchFamily="34" charset="0"/>
              <a:ea typeface="Verdana" panose="020B0604030504040204" pitchFamily="34" charset="0"/>
            </a:endParaRPr>
          </a:p>
        </p:txBody>
      </p:sp>
      <p:sp>
        <p:nvSpPr>
          <p:cNvPr id="14" name="TextBox 13">
            <a:extLst>
              <a:ext uri="{FF2B5EF4-FFF2-40B4-BE49-F238E27FC236}">
                <a16:creationId xmlns:a16="http://schemas.microsoft.com/office/drawing/2014/main" id="{C9D1B677-6064-9B8B-5538-97F860B21AE1}"/>
              </a:ext>
            </a:extLst>
          </p:cNvPr>
          <p:cNvSpPr txBox="1"/>
          <p:nvPr/>
        </p:nvSpPr>
        <p:spPr>
          <a:xfrm>
            <a:off x="187569" y="391980"/>
            <a:ext cx="10744200" cy="523220"/>
          </a:xfrm>
          <a:prstGeom prst="rect">
            <a:avLst/>
          </a:prstGeom>
          <a:noFill/>
        </p:spPr>
        <p:txBody>
          <a:bodyPr wrap="square" rtlCol="0" anchor="b">
            <a:spAutoFit/>
          </a:bodyPr>
          <a:lstStyle/>
          <a:p>
            <a:r>
              <a:rPr lang="en-US" sz="2800" dirty="0">
                <a:solidFill>
                  <a:schemeClr val="bg1"/>
                </a:solidFill>
                <a:latin typeface="Verdana" panose="020B0604030504040204" pitchFamily="34" charset="0"/>
                <a:ea typeface="Verdana" panose="020B0604030504040204" pitchFamily="34" charset="0"/>
                <a:cs typeface="Arial" panose="020B0604020202020204" pitchFamily="34" charset="0"/>
              </a:rPr>
              <a:t>Protected </a:t>
            </a:r>
            <a:r>
              <a:rPr lang="en-US" sz="2800" dirty="0">
                <a:solidFill>
                  <a:schemeClr val="bg1"/>
                </a:solidFill>
                <a:effectLst/>
                <a:latin typeface="Verdana" panose="020B0604030504040204" pitchFamily="34" charset="0"/>
                <a:ea typeface="Verdana" panose="020B0604030504040204" pitchFamily="34" charset="0"/>
                <a:cs typeface="Arial" panose="020B0604020202020204" pitchFamily="34" charset="0"/>
              </a:rPr>
              <a:t>Entitlements vs. Pay Options</a:t>
            </a:r>
            <a:endParaRPr lang="en-US" sz="2800" dirty="0">
              <a:solidFill>
                <a:schemeClr val="bg1"/>
              </a:solidFill>
              <a:latin typeface="Verdana" panose="020B0604030504040204" pitchFamily="34" charset="0"/>
              <a:ea typeface="Verdana" panose="020B0604030504040204" pitchFamily="34" charset="0"/>
              <a:cs typeface="Arial" panose="020B0604020202020204" pitchFamily="34" charset="0"/>
            </a:endParaRPr>
          </a:p>
        </p:txBody>
      </p:sp>
      <p:sp>
        <p:nvSpPr>
          <p:cNvPr id="6" name="TextBox 5">
            <a:extLst>
              <a:ext uri="{FF2B5EF4-FFF2-40B4-BE49-F238E27FC236}">
                <a16:creationId xmlns:a16="http://schemas.microsoft.com/office/drawing/2014/main" id="{080AF4EE-EA34-B0A9-1787-19336FDE6D28}"/>
              </a:ext>
            </a:extLst>
          </p:cNvPr>
          <p:cNvSpPr txBox="1"/>
          <p:nvPr/>
        </p:nvSpPr>
        <p:spPr>
          <a:xfrm>
            <a:off x="304800" y="1375351"/>
            <a:ext cx="11506200" cy="3693319"/>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While we understand that pay options are a primary concern for faculty when taking leave, it is equally important for them to recognize their job-protected leave entitlements and how these may affect their leaves (e.g. benefits, CFTE, and other aspects of their employment).</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It is important to understand that protected job entitlements are </a:t>
            </a:r>
            <a:r>
              <a:rPr lang="en-US" b="1" u="sng" dirty="0">
                <a:latin typeface="Arial" panose="020B0604020202020204" pitchFamily="34" charset="0"/>
                <a:cs typeface="Arial" panose="020B0604020202020204" pitchFamily="34" charset="0"/>
              </a:rPr>
              <a:t>NOT</a:t>
            </a:r>
            <a:r>
              <a:rPr lang="en-US" dirty="0">
                <a:latin typeface="Arial" panose="020B0604020202020204" pitchFamily="34" charset="0"/>
                <a:cs typeface="Arial" panose="020B0604020202020204" pitchFamily="34" charset="0"/>
              </a:rPr>
              <a:t> the same as pay options.</a:t>
            </a:r>
          </a:p>
          <a:p>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Leave entitlements outline the types of job‑protected leave available to employees under University policy, consistent with federal and state laws such as FMLA and CFRA. Job‑protected leave allows employees to take unpaid time away from work without the University taking adverse employment actions (e.g., discipline or termination).</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Pay Options outline the University’s policies and procedures that allow employees to continue receiving income while they are on leave.</a:t>
            </a:r>
          </a:p>
        </p:txBody>
      </p:sp>
    </p:spTree>
    <p:extLst>
      <p:ext uri="{BB962C8B-B14F-4D97-AF65-F5344CB8AC3E}">
        <p14:creationId xmlns:p14="http://schemas.microsoft.com/office/powerpoint/2010/main" val="2052414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3">
            <a:extLst>
              <a:ext uri="{FF2B5EF4-FFF2-40B4-BE49-F238E27FC236}">
                <a16:creationId xmlns:a16="http://schemas.microsoft.com/office/drawing/2014/main" id="{63B130E6-5250-1A94-265E-72CAE831CE89}"/>
              </a:ext>
            </a:extLst>
          </p:cNvPr>
          <p:cNvSpPr>
            <a:spLocks noGrp="1"/>
          </p:cNvSpPr>
          <p:nvPr>
            <p:ph type="title"/>
          </p:nvPr>
        </p:nvSpPr>
        <p:spPr>
          <a:xfrm>
            <a:off x="0" y="-40297"/>
            <a:ext cx="12192000" cy="1182708"/>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Verdana" panose="020B0604030504040204" pitchFamily="34" charset="0"/>
                <a:ea typeface="Verdana" panose="020B0604030504040204" pitchFamily="34" charset="0"/>
                <a:cs typeface="Arial"/>
              </a:rPr>
              <a:t>  </a:t>
            </a:r>
            <a:endParaRPr sz="3600" dirty="0">
              <a:solidFill>
                <a:schemeClr val="bg1"/>
              </a:solidFill>
              <a:latin typeface="Verdana" panose="020B0604030504040204" pitchFamily="34" charset="0"/>
              <a:ea typeface="Verdana" panose="020B0604030504040204" pitchFamily="34" charset="0"/>
            </a:endParaRPr>
          </a:p>
        </p:txBody>
      </p:sp>
      <p:sp>
        <p:nvSpPr>
          <p:cNvPr id="14" name="TextBox 13">
            <a:extLst>
              <a:ext uri="{FF2B5EF4-FFF2-40B4-BE49-F238E27FC236}">
                <a16:creationId xmlns:a16="http://schemas.microsoft.com/office/drawing/2014/main" id="{9997DD7F-A350-709F-DC35-C5759FE3F65B}"/>
              </a:ext>
            </a:extLst>
          </p:cNvPr>
          <p:cNvSpPr txBox="1"/>
          <p:nvPr/>
        </p:nvSpPr>
        <p:spPr>
          <a:xfrm>
            <a:off x="187569" y="391980"/>
            <a:ext cx="10744200" cy="523220"/>
          </a:xfrm>
          <a:prstGeom prst="rect">
            <a:avLst/>
          </a:prstGeom>
          <a:noFill/>
        </p:spPr>
        <p:txBody>
          <a:bodyPr wrap="square" rtlCol="0" anchor="b">
            <a:spAutoFit/>
          </a:bodyPr>
          <a:lstStyle/>
          <a:p>
            <a:r>
              <a:rPr lang="en-US" sz="2800" dirty="0">
                <a:solidFill>
                  <a:schemeClr val="bg1"/>
                </a:solidFill>
                <a:effectLst/>
                <a:latin typeface="Verdana" panose="020B0604030504040204" pitchFamily="34" charset="0"/>
                <a:ea typeface="Verdana" panose="020B0604030504040204" pitchFamily="34" charset="0"/>
              </a:rPr>
              <a:t>Protected Leave Entitlements</a:t>
            </a:r>
            <a:endParaRPr lang="en-US" sz="2800" dirty="0">
              <a:solidFill>
                <a:schemeClr val="bg1"/>
              </a:solidFill>
              <a:latin typeface="Verdana" panose="020B0604030504040204" pitchFamily="34" charset="0"/>
              <a:ea typeface="Verdana" panose="020B0604030504040204" pitchFamily="34" charset="0"/>
            </a:endParaRPr>
          </a:p>
        </p:txBody>
      </p:sp>
      <p:sp>
        <p:nvSpPr>
          <p:cNvPr id="2" name="TextBox 1">
            <a:extLst>
              <a:ext uri="{FF2B5EF4-FFF2-40B4-BE49-F238E27FC236}">
                <a16:creationId xmlns:a16="http://schemas.microsoft.com/office/drawing/2014/main" id="{B03979CE-26B3-2E52-50B1-FEC1B7305AE2}"/>
              </a:ext>
            </a:extLst>
          </p:cNvPr>
          <p:cNvSpPr txBox="1"/>
          <p:nvPr/>
        </p:nvSpPr>
        <p:spPr>
          <a:xfrm>
            <a:off x="187569" y="948690"/>
            <a:ext cx="11696700" cy="5909310"/>
          </a:xfrm>
          <a:prstGeom prst="rect">
            <a:avLst/>
          </a:prstGeom>
          <a:noFill/>
        </p:spPr>
        <p:txBody>
          <a:bodyPr wrap="square" rtlCol="0">
            <a:spAutoFit/>
          </a:bodyPr>
          <a:lstStyle/>
          <a:p>
            <a:pPr marR="0">
              <a:spcBef>
                <a:spcPts val="0"/>
              </a:spcBef>
              <a:spcAft>
                <a:spcPts val="0"/>
              </a:spcAft>
            </a:pPr>
            <a:endParaRPr lang="en-US" sz="1800" b="1" dirty="0">
              <a:effectLst/>
              <a:latin typeface="Arial" panose="020B0604020202020204" pitchFamily="34" charset="0"/>
              <a:ea typeface="Times New Roman" panose="02020603050405020304" pitchFamily="18" charset="0"/>
              <a:cs typeface="Arial" panose="020B0604020202020204" pitchFamily="34" charset="0"/>
            </a:endParaRPr>
          </a:p>
          <a:p>
            <a:pPr marR="0">
              <a:spcBef>
                <a:spcPts val="0"/>
              </a:spcBef>
              <a:spcAft>
                <a:spcPts val="0"/>
              </a:spcAft>
            </a:pPr>
            <a:r>
              <a:rPr lang="en-US" b="1" dirty="0">
                <a:latin typeface="Arial" panose="020B0604020202020204" pitchFamily="34" charset="0"/>
                <a:ea typeface="Times New Roman" panose="02020603050405020304" pitchFamily="18" charset="0"/>
                <a:cs typeface="Arial" panose="020B0604020202020204" pitchFamily="34" charset="0"/>
              </a:rPr>
              <a:t>Pregnancy Disability Leave Law (PDLL, State entitlement) </a:t>
            </a:r>
          </a:p>
          <a:p>
            <a:pPr marL="285750" marR="0" indent="-285750">
              <a:spcBef>
                <a:spcPts val="0"/>
              </a:spcBef>
              <a:spcAft>
                <a:spcPts val="0"/>
              </a:spcAft>
              <a:buFont typeface="Arial" panose="020B0604020202020204" pitchFamily="34" charset="0"/>
              <a:buChar char="•"/>
            </a:pPr>
            <a:r>
              <a:rPr lang="en-US" dirty="0">
                <a:latin typeface="Arial" panose="020B0604020202020204" pitchFamily="34" charset="0"/>
                <a:ea typeface="Times New Roman" panose="02020603050405020304" pitchFamily="18" charset="0"/>
                <a:cs typeface="Arial" panose="020B0604020202020204" pitchFamily="34" charset="0"/>
              </a:rPr>
              <a:t>Provides eligible employees with up to four (4) months of unpaid, job-protected disability leave per pregnancy.</a:t>
            </a:r>
          </a:p>
          <a:p>
            <a:pPr marL="742950" lvl="1" indent="-285750">
              <a:buSzPct val="70000"/>
              <a:buFont typeface="Courier New" panose="02070309020205020404" pitchFamily="49" charset="0"/>
              <a:buChar char="o"/>
            </a:pPr>
            <a:r>
              <a:rPr lang="en-US" dirty="0">
                <a:latin typeface="Arial" panose="020B0604020202020204" pitchFamily="34" charset="0"/>
                <a:ea typeface="Times New Roman" panose="02020603050405020304" pitchFamily="18" charset="0"/>
                <a:cs typeface="Arial" panose="020B0604020202020204" pitchFamily="34" charset="0"/>
              </a:rPr>
              <a:t>Eligibility – available upon hire</a:t>
            </a:r>
          </a:p>
          <a:p>
            <a:pPr marR="0">
              <a:spcBef>
                <a:spcPts val="0"/>
              </a:spcBef>
              <a:spcAft>
                <a:spcPts val="0"/>
              </a:spcAft>
            </a:pPr>
            <a:endParaRPr lang="en-US" sz="1800" b="1" dirty="0">
              <a:effectLst/>
              <a:latin typeface="Arial" panose="020B0604020202020204" pitchFamily="34" charset="0"/>
              <a:ea typeface="Times New Roman" panose="02020603050405020304" pitchFamily="18" charset="0"/>
              <a:cs typeface="Arial" panose="020B0604020202020204" pitchFamily="34" charset="0"/>
            </a:endParaRPr>
          </a:p>
          <a:p>
            <a:pPr marR="0">
              <a:spcBef>
                <a:spcPts val="0"/>
              </a:spcBef>
              <a:spcAft>
                <a:spcPts val="0"/>
              </a:spcAft>
            </a:pPr>
            <a:r>
              <a:rPr lang="en-US" sz="1800" b="1" dirty="0">
                <a:effectLst/>
                <a:latin typeface="Arial" panose="020B0604020202020204" pitchFamily="34" charset="0"/>
                <a:ea typeface="Times New Roman" panose="02020603050405020304" pitchFamily="18" charset="0"/>
                <a:cs typeface="Arial" panose="020B0604020202020204" pitchFamily="34" charset="0"/>
              </a:rPr>
              <a:t>Family and Medical Leave Act (FMLA, Federal entitlement) </a:t>
            </a:r>
          </a:p>
          <a:p>
            <a:pPr marL="285750" marR="0" indent="-285750">
              <a:spcBef>
                <a:spcPts val="0"/>
              </a:spcBef>
              <a:spcAft>
                <a:spcPts val="0"/>
              </a:spcAft>
              <a:buFont typeface="Arial" panose="020B0604020202020204" pitchFamily="34" charset="0"/>
              <a:buChar char="•"/>
            </a:pPr>
            <a:r>
              <a:rPr lang="en-US" sz="1800" dirty="0">
                <a:effectLst/>
                <a:latin typeface="Arial" panose="020B0604020202020204" pitchFamily="34" charset="0"/>
                <a:ea typeface="Times New Roman" panose="02020603050405020304" pitchFamily="18" charset="0"/>
                <a:cs typeface="Arial" panose="020B0604020202020204" pitchFamily="34" charset="0"/>
              </a:rPr>
              <a:t>Provides eligible employees with up to twelve (12) workweeks of unpaid, job-protected leave per </a:t>
            </a:r>
          </a:p>
          <a:p>
            <a:pPr marR="0">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    calendar year.</a:t>
            </a:r>
          </a:p>
          <a:p>
            <a:pPr marL="742950" lvl="1" indent="-285750">
              <a:buSzPct val="70000"/>
              <a:buFont typeface="Courier New" panose="02070309020205020404" pitchFamily="49" charset="0"/>
              <a:buChar char="o"/>
            </a:pPr>
            <a:r>
              <a:rPr lang="en-US" dirty="0">
                <a:latin typeface="Arial" panose="020B0604020202020204" pitchFamily="34" charset="0"/>
                <a:ea typeface="Times New Roman" panose="02020603050405020304" pitchFamily="18" charset="0"/>
                <a:cs typeface="Arial" panose="020B0604020202020204" pitchFamily="34" charset="0"/>
              </a:rPr>
              <a:t>Eligibility – 12 months of University service and 1,250 hours worked</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R="0">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R="0">
              <a:spcBef>
                <a:spcPts val="0"/>
              </a:spcBef>
              <a:spcAft>
                <a:spcPts val="0"/>
              </a:spcAft>
            </a:pPr>
            <a:r>
              <a:rPr lang="en-US" sz="1800" b="1" dirty="0">
                <a:effectLst/>
                <a:latin typeface="Arial" panose="020B0604020202020204" pitchFamily="34" charset="0"/>
                <a:ea typeface="Times New Roman" panose="02020603050405020304" pitchFamily="18" charset="0"/>
                <a:cs typeface="Arial" panose="020B0604020202020204" pitchFamily="34" charset="0"/>
              </a:rPr>
              <a:t>California Family Rights Act (CFRA, State entitlement) </a:t>
            </a:r>
            <a:endParaRPr lang="en-US" b="1" dirty="0">
              <a:latin typeface="Arial" panose="020B0604020202020204" pitchFamily="34" charset="0"/>
              <a:ea typeface="Times New Roman" panose="02020603050405020304" pitchFamily="18" charset="0"/>
              <a:cs typeface="Arial" panose="020B0604020202020204" pitchFamily="34" charset="0"/>
            </a:endParaRPr>
          </a:p>
          <a:p>
            <a:pPr marL="285750" marR="0" indent="-285750">
              <a:spcBef>
                <a:spcPts val="0"/>
              </a:spcBef>
              <a:spcAft>
                <a:spcPts val="0"/>
              </a:spcAft>
              <a:buFont typeface="Arial" panose="020B0604020202020204" pitchFamily="34" charset="0"/>
              <a:buChar char="•"/>
            </a:pPr>
            <a:r>
              <a:rPr lang="en-US" sz="1800" dirty="0">
                <a:effectLst/>
                <a:latin typeface="Arial" panose="020B0604020202020204" pitchFamily="34" charset="0"/>
                <a:ea typeface="Times New Roman" panose="02020603050405020304" pitchFamily="18" charset="0"/>
                <a:cs typeface="Arial" panose="020B0604020202020204" pitchFamily="34" charset="0"/>
              </a:rPr>
              <a:t>Provides eligible employees with up to twelve (12) workweeks of unpaid, job-protected leave per </a:t>
            </a:r>
          </a:p>
          <a:p>
            <a:pPr marR="0">
              <a:spcBef>
                <a:spcPts val="0"/>
              </a:spcBef>
              <a:spcAft>
                <a:spcPts val="0"/>
              </a:spcAft>
            </a:pPr>
            <a:r>
              <a:rPr lang="en-US" dirty="0">
                <a:latin typeface="Arial" panose="020B0604020202020204" pitchFamily="34" charset="0"/>
                <a:ea typeface="Times New Roman" panose="02020603050405020304" pitchFamily="18" charset="0"/>
                <a:cs typeface="Arial" panose="020B0604020202020204" pitchFamily="34" charset="0"/>
              </a:rPr>
              <a:t>     </a:t>
            </a:r>
            <a:r>
              <a:rPr lang="en-US" sz="1800" dirty="0">
                <a:effectLst/>
                <a:latin typeface="Arial" panose="020B0604020202020204" pitchFamily="34" charset="0"/>
                <a:ea typeface="Times New Roman" panose="02020603050405020304" pitchFamily="18" charset="0"/>
                <a:cs typeface="Arial" panose="020B0604020202020204" pitchFamily="34" charset="0"/>
              </a:rPr>
              <a:t>calendar.</a:t>
            </a:r>
            <a:r>
              <a:rPr lang="en-US" b="1" dirty="0">
                <a:latin typeface="Arial" panose="020B0604020202020204" pitchFamily="34" charset="0"/>
                <a:ea typeface="Times New Roman" panose="02020603050405020304" pitchFamily="18" charset="0"/>
                <a:cs typeface="Arial" panose="020B0604020202020204" pitchFamily="34" charset="0"/>
              </a:rPr>
              <a:t> </a:t>
            </a:r>
          </a:p>
          <a:p>
            <a:pPr marL="742950" lvl="1" indent="-285750">
              <a:buSzPct val="70000"/>
              <a:buFont typeface="Courier New" panose="02070309020205020404" pitchFamily="49" charset="0"/>
              <a:buChar char="o"/>
            </a:pPr>
            <a:r>
              <a:rPr lang="en-US" dirty="0">
                <a:latin typeface="Arial" panose="020B0604020202020204" pitchFamily="34" charset="0"/>
                <a:ea typeface="Times New Roman" panose="02020603050405020304" pitchFamily="18" charset="0"/>
                <a:cs typeface="Arial" panose="020B0604020202020204" pitchFamily="34" charset="0"/>
              </a:rPr>
              <a:t>Eligibility – 12 months of University service and 1,250 hours worked </a:t>
            </a:r>
          </a:p>
          <a:p>
            <a:endParaRPr lang="en-US" dirty="0">
              <a:latin typeface="Arial" panose="020B0604020202020204" pitchFamily="34" charset="0"/>
              <a:ea typeface="Times New Roman" panose="02020603050405020304" pitchFamily="18" charset="0"/>
              <a:cs typeface="Arial" panose="020B0604020202020204" pitchFamily="34" charset="0"/>
            </a:endParaRPr>
          </a:p>
          <a:p>
            <a:r>
              <a:rPr lang="en-US" b="1" dirty="0">
                <a:latin typeface="Arial" panose="020B0604020202020204" pitchFamily="34" charset="0"/>
                <a:ea typeface="Times New Roman" panose="02020603050405020304" pitchFamily="18" charset="0"/>
                <a:cs typeface="Arial" panose="020B0604020202020204" pitchFamily="34" charset="0"/>
              </a:rPr>
              <a:t>Academic Expanded Paid Sick Leave </a:t>
            </a:r>
          </a:p>
          <a:p>
            <a:pPr marL="285750" indent="-285750">
              <a:buFont typeface="Arial" panose="020B0604020202020204" pitchFamily="34" charset="0"/>
              <a:buChar char="•"/>
            </a:pPr>
            <a:r>
              <a:rPr lang="en-US" dirty="0">
                <a:latin typeface="Arial" panose="020B0604020202020204" pitchFamily="34" charset="0"/>
                <a:ea typeface="Times New Roman" panose="02020603050405020304" pitchFamily="18" charset="0"/>
                <a:cs typeface="Arial" panose="020B0604020202020204" pitchFamily="34" charset="0"/>
              </a:rPr>
              <a:t>Provides eligible academic employees with a bank of six (6) days of paid, job-protected sick leave per calendar year, prorated by the employee’s FTE. </a:t>
            </a:r>
          </a:p>
          <a:p>
            <a:pPr marL="742950" lvl="1" indent="-285750">
              <a:buSzPct val="70000"/>
              <a:buFont typeface="Courier New" panose="02070309020205020404" pitchFamily="49" charset="0"/>
              <a:buChar char="o"/>
            </a:pPr>
            <a:r>
              <a:rPr lang="en-US" dirty="0">
                <a:latin typeface="Arial" panose="020B0604020202020204" pitchFamily="34" charset="0"/>
                <a:cs typeface="Arial" panose="020B0604020202020204" pitchFamily="34" charset="0"/>
              </a:rPr>
              <a:t>Eligibility – available with an appointment of at least thirty (30) calendar days in a calendar year</a:t>
            </a:r>
            <a:endParaRPr lang="en-US" dirty="0">
              <a:latin typeface="Arial" panose="020B0604020202020204" pitchFamily="34" charset="0"/>
              <a:ea typeface="Times New Roman" panose="02020603050405020304" pitchFamily="18" charset="0"/>
              <a:cs typeface="Arial" panose="020B0604020202020204" pitchFamily="34" charset="0"/>
            </a:endParaRPr>
          </a:p>
          <a:p>
            <a:pPr marL="285750" indent="-285750">
              <a:buFont typeface="Arial" panose="020B0604020202020204" pitchFamily="34" charset="0"/>
              <a:buChar char="•"/>
            </a:pPr>
            <a:endParaRPr lang="en-US" dirty="0"/>
          </a:p>
          <a:p>
            <a:endParaRPr lang="en-US"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64436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5015C-78B1-FB28-AA12-D8FD147EE6C7}"/>
            </a:ext>
          </a:extLst>
        </p:cNvPr>
        <p:cNvGrpSpPr/>
        <p:nvPr/>
      </p:nvGrpSpPr>
      <p:grpSpPr>
        <a:xfrm>
          <a:off x="0" y="0"/>
          <a:ext cx="0" cy="0"/>
          <a:chOff x="0" y="0"/>
          <a:chExt cx="0" cy="0"/>
        </a:xfrm>
      </p:grpSpPr>
      <p:sp>
        <p:nvSpPr>
          <p:cNvPr id="7" name="object 3">
            <a:extLst>
              <a:ext uri="{FF2B5EF4-FFF2-40B4-BE49-F238E27FC236}">
                <a16:creationId xmlns:a16="http://schemas.microsoft.com/office/drawing/2014/main" id="{4FC0A885-3548-3C8D-BCF8-273FB52F0CE2}"/>
              </a:ext>
            </a:extLst>
          </p:cNvPr>
          <p:cNvSpPr>
            <a:spLocks noGrp="1"/>
          </p:cNvSpPr>
          <p:nvPr>
            <p:ph type="title"/>
          </p:nvPr>
        </p:nvSpPr>
        <p:spPr>
          <a:xfrm>
            <a:off x="0" y="-40297"/>
            <a:ext cx="12192000" cy="1182708"/>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Verdana" panose="020B0604030504040204" pitchFamily="34" charset="0"/>
                <a:ea typeface="Verdana" panose="020B0604030504040204" pitchFamily="34" charset="0"/>
                <a:cs typeface="Arial"/>
              </a:rPr>
              <a:t>  </a:t>
            </a:r>
            <a:endParaRPr sz="3600" dirty="0">
              <a:solidFill>
                <a:schemeClr val="bg1"/>
              </a:solidFill>
              <a:latin typeface="Verdana" panose="020B0604030504040204" pitchFamily="34" charset="0"/>
              <a:ea typeface="Verdana" panose="020B0604030504040204" pitchFamily="34" charset="0"/>
            </a:endParaRPr>
          </a:p>
        </p:txBody>
      </p:sp>
      <p:sp>
        <p:nvSpPr>
          <p:cNvPr id="14" name="TextBox 13">
            <a:extLst>
              <a:ext uri="{FF2B5EF4-FFF2-40B4-BE49-F238E27FC236}">
                <a16:creationId xmlns:a16="http://schemas.microsoft.com/office/drawing/2014/main" id="{D15A0386-6D70-8DD7-5B28-E9CEFA206F54}"/>
              </a:ext>
            </a:extLst>
          </p:cNvPr>
          <p:cNvSpPr txBox="1"/>
          <p:nvPr/>
        </p:nvSpPr>
        <p:spPr>
          <a:xfrm>
            <a:off x="187569" y="391980"/>
            <a:ext cx="10744200" cy="523220"/>
          </a:xfrm>
          <a:prstGeom prst="rect">
            <a:avLst/>
          </a:prstGeom>
          <a:noFill/>
        </p:spPr>
        <p:txBody>
          <a:bodyPr wrap="square" rtlCol="0" anchor="b">
            <a:spAutoFit/>
          </a:bodyPr>
          <a:lstStyle/>
          <a:p>
            <a:r>
              <a:rPr lang="en-US" sz="2800" dirty="0">
                <a:solidFill>
                  <a:schemeClr val="bg1"/>
                </a:solidFill>
                <a:latin typeface="Verdana" panose="020B0604030504040204" pitchFamily="34" charset="0"/>
                <a:ea typeface="Verdana" panose="020B0604030504040204" pitchFamily="34" charset="0"/>
              </a:rPr>
              <a:t>Pay Options</a:t>
            </a:r>
          </a:p>
        </p:txBody>
      </p:sp>
      <p:sp>
        <p:nvSpPr>
          <p:cNvPr id="6" name="TextBox 5">
            <a:extLst>
              <a:ext uri="{FF2B5EF4-FFF2-40B4-BE49-F238E27FC236}">
                <a16:creationId xmlns:a16="http://schemas.microsoft.com/office/drawing/2014/main" id="{0463C414-D4E2-0465-FD9F-7D9BD1D866AB}"/>
              </a:ext>
            </a:extLst>
          </p:cNvPr>
          <p:cNvSpPr txBox="1"/>
          <p:nvPr/>
        </p:nvSpPr>
        <p:spPr>
          <a:xfrm>
            <a:off x="342900" y="1295400"/>
            <a:ext cx="11849100" cy="5632311"/>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The following are available pay options, depending on the type of leave and eligibility:</a:t>
            </a:r>
          </a:p>
          <a:p>
            <a:endParaRPr lang="en-US" dirty="0">
              <a:latin typeface="Arial" panose="020B0604020202020204" pitchFamily="34" charset="0"/>
              <a:cs typeface="Arial" panose="020B0604020202020204" pitchFamily="34" charset="0"/>
            </a:endParaRPr>
          </a:p>
          <a:p>
            <a:pPr lvl="0"/>
            <a:r>
              <a:rPr lang="en-US" dirty="0">
                <a:latin typeface="Arial" panose="020B0604020202020204" pitchFamily="34" charset="0"/>
                <a:cs typeface="Arial" panose="020B0604020202020204" pitchFamily="34" charset="0"/>
              </a:rPr>
              <a:t>Health Sciences Compensation Plan (HSCP) Benefits, eligible faculty only:</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Childbearing / Childrearing</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Medical 90/90 (90 days of full pay / 90 days of base pay, X+X’)</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New York Life (NYL) Med Comp Disability Pay Benefit</a:t>
            </a:r>
          </a:p>
          <a:p>
            <a:pPr marL="742950" lvl="1"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lvl="0"/>
            <a:r>
              <a:rPr lang="en-US" dirty="0">
                <a:latin typeface="Arial" panose="020B0604020202020204" pitchFamily="34" charset="0"/>
                <a:cs typeface="Arial" panose="020B0604020202020204" pitchFamily="34" charset="0"/>
              </a:rPr>
              <a:t>Other Pay Option Benefits:</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Vacation</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Sick </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Pay for Family Care and Bonding (PFCB)</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Disability</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Catastrophic Leave Donations</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Leave without Pay</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⚠️Other Pay Option Benefits cannot be combined with HSCP Benefits to achieve full pay.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⚠️Vacation and/or sick cannot be combined with PFCB (HS Comp Plan members) or Disability to achieve full pay</a:t>
            </a:r>
            <a:r>
              <a:rPr lang="en-US" dirty="0"/>
              <a:t>.</a:t>
            </a:r>
          </a:p>
          <a:p>
            <a:endParaRPr lang="en-US" dirty="0"/>
          </a:p>
          <a:p>
            <a:endParaRPr lang="en-US" dirty="0"/>
          </a:p>
        </p:txBody>
      </p:sp>
    </p:spTree>
    <p:extLst>
      <p:ext uri="{BB962C8B-B14F-4D97-AF65-F5344CB8AC3E}">
        <p14:creationId xmlns:p14="http://schemas.microsoft.com/office/powerpoint/2010/main" val="2459546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1FA49-C14E-0743-AE18-E77809F5FC70}"/>
            </a:ext>
          </a:extLst>
        </p:cNvPr>
        <p:cNvGrpSpPr/>
        <p:nvPr/>
      </p:nvGrpSpPr>
      <p:grpSpPr>
        <a:xfrm>
          <a:off x="0" y="0"/>
          <a:ext cx="0" cy="0"/>
          <a:chOff x="0" y="0"/>
          <a:chExt cx="0" cy="0"/>
        </a:xfrm>
      </p:grpSpPr>
      <p:sp>
        <p:nvSpPr>
          <p:cNvPr id="7" name="object 3">
            <a:extLst>
              <a:ext uri="{FF2B5EF4-FFF2-40B4-BE49-F238E27FC236}">
                <a16:creationId xmlns:a16="http://schemas.microsoft.com/office/drawing/2014/main" id="{5F32866A-0708-8908-6E74-6F6B63D6FFFB}"/>
              </a:ext>
            </a:extLst>
          </p:cNvPr>
          <p:cNvSpPr>
            <a:spLocks noGrp="1"/>
          </p:cNvSpPr>
          <p:nvPr>
            <p:ph type="title"/>
          </p:nvPr>
        </p:nvSpPr>
        <p:spPr>
          <a:xfrm>
            <a:off x="0" y="-40297"/>
            <a:ext cx="12192000" cy="1182708"/>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Verdana" panose="020B0604030504040204" pitchFamily="34" charset="0"/>
                <a:ea typeface="Verdana" panose="020B0604030504040204" pitchFamily="34" charset="0"/>
                <a:cs typeface="Arial"/>
              </a:rPr>
              <a:t>  </a:t>
            </a:r>
            <a:endParaRPr sz="3600" dirty="0">
              <a:solidFill>
                <a:schemeClr val="bg1"/>
              </a:solidFill>
              <a:latin typeface="Verdana" panose="020B0604030504040204" pitchFamily="34" charset="0"/>
              <a:ea typeface="Verdana" panose="020B0604030504040204" pitchFamily="34" charset="0"/>
            </a:endParaRPr>
          </a:p>
        </p:txBody>
      </p:sp>
      <p:sp>
        <p:nvSpPr>
          <p:cNvPr id="14" name="TextBox 13">
            <a:extLst>
              <a:ext uri="{FF2B5EF4-FFF2-40B4-BE49-F238E27FC236}">
                <a16:creationId xmlns:a16="http://schemas.microsoft.com/office/drawing/2014/main" id="{1039943D-E96A-4C8A-5C5B-96A6B6CA88A0}"/>
              </a:ext>
            </a:extLst>
          </p:cNvPr>
          <p:cNvSpPr txBox="1"/>
          <p:nvPr/>
        </p:nvSpPr>
        <p:spPr>
          <a:xfrm>
            <a:off x="187568" y="391980"/>
            <a:ext cx="11013831" cy="523220"/>
          </a:xfrm>
          <a:prstGeom prst="rect">
            <a:avLst/>
          </a:prstGeom>
          <a:noFill/>
        </p:spPr>
        <p:txBody>
          <a:bodyPr wrap="square" rtlCol="0" anchor="b">
            <a:spAutoFit/>
          </a:bodyPr>
          <a:lstStyle/>
          <a:p>
            <a:r>
              <a:rPr lang="en-US" sz="2800" dirty="0">
                <a:solidFill>
                  <a:schemeClr val="bg1"/>
                </a:solidFill>
                <a:latin typeface="Verdana" panose="020B0604030504040204" pitchFamily="34" charset="0"/>
                <a:ea typeface="Verdana" panose="020B0604030504040204" pitchFamily="34" charset="0"/>
                <a:cs typeface="Arial" panose="020B0604020202020204" pitchFamily="34" charset="0"/>
              </a:rPr>
              <a:t>Department and Academic Personnel Leave Responsibilities </a:t>
            </a:r>
          </a:p>
        </p:txBody>
      </p:sp>
      <p:graphicFrame>
        <p:nvGraphicFramePr>
          <p:cNvPr id="2" name="Table 1">
            <a:extLst>
              <a:ext uri="{FF2B5EF4-FFF2-40B4-BE49-F238E27FC236}">
                <a16:creationId xmlns:a16="http://schemas.microsoft.com/office/drawing/2014/main" id="{689AA067-F0FD-4307-649D-11A3F0B8DFB5}"/>
              </a:ext>
            </a:extLst>
          </p:cNvPr>
          <p:cNvGraphicFramePr>
            <a:graphicFrameLocks noGrp="1"/>
          </p:cNvGraphicFramePr>
          <p:nvPr>
            <p:extLst>
              <p:ext uri="{D42A27DB-BD31-4B8C-83A1-F6EECF244321}">
                <p14:modId xmlns:p14="http://schemas.microsoft.com/office/powerpoint/2010/main" val="1819051139"/>
              </p:ext>
            </p:extLst>
          </p:nvPr>
        </p:nvGraphicFramePr>
        <p:xfrm>
          <a:off x="776238" y="2119296"/>
          <a:ext cx="10639524" cy="2619408"/>
        </p:xfrm>
        <a:graphic>
          <a:graphicData uri="http://schemas.openxmlformats.org/drawingml/2006/table">
            <a:tbl>
              <a:tblPr firstRow="1" bandRow="1">
                <a:tableStyleId>{5C22544A-7EE6-4342-B048-85BDC9FD1C3A}</a:tableStyleId>
              </a:tblPr>
              <a:tblGrid>
                <a:gridCol w="5381724">
                  <a:extLst>
                    <a:ext uri="{9D8B030D-6E8A-4147-A177-3AD203B41FA5}">
                      <a16:colId xmlns:a16="http://schemas.microsoft.com/office/drawing/2014/main" val="1513526716"/>
                    </a:ext>
                  </a:extLst>
                </a:gridCol>
                <a:gridCol w="5257800">
                  <a:extLst>
                    <a:ext uri="{9D8B030D-6E8A-4147-A177-3AD203B41FA5}">
                      <a16:colId xmlns:a16="http://schemas.microsoft.com/office/drawing/2014/main" val="3996143471"/>
                    </a:ext>
                  </a:extLst>
                </a:gridCol>
              </a:tblGrid>
              <a:tr h="495968">
                <a:tc>
                  <a:txBody>
                    <a:bodyPr/>
                    <a:lstStyle/>
                    <a:p>
                      <a:pPr algn="l"/>
                      <a:r>
                        <a:rPr lang="en-US" dirty="0">
                          <a:latin typeface="Arial" panose="020B0604020202020204" pitchFamily="34" charset="0"/>
                          <a:cs typeface="Arial" panose="020B0604020202020204" pitchFamily="34" charset="0"/>
                        </a:rPr>
                        <a:t>Department Responsibilities</a:t>
                      </a:r>
                    </a:p>
                  </a:txBody>
                  <a:tcPr anchor="ctr"/>
                </a:tc>
                <a:tc>
                  <a:txBody>
                    <a:bodyPr/>
                    <a:lstStyle/>
                    <a:p>
                      <a:pPr algn="l"/>
                      <a:r>
                        <a:rPr lang="en-US" dirty="0">
                          <a:latin typeface="Arial" panose="020B0604020202020204" pitchFamily="34" charset="0"/>
                          <a:cs typeface="Arial" panose="020B0604020202020204" pitchFamily="34" charset="0"/>
                        </a:rPr>
                        <a:t>AP Responsibilities</a:t>
                      </a:r>
                    </a:p>
                  </a:txBody>
                  <a:tcPr anchor="ctr"/>
                </a:tc>
                <a:extLst>
                  <a:ext uri="{0D108BD9-81ED-4DB2-BD59-A6C34878D82A}">
                    <a16:rowId xmlns:a16="http://schemas.microsoft.com/office/drawing/2014/main" val="1696911638"/>
                  </a:ext>
                </a:extLst>
              </a:tr>
              <a:tr h="370840">
                <a:tc>
                  <a:txBody>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Determine FMLA/CFRA eligibility</a:t>
                      </a:r>
                    </a:p>
                  </a:txBody>
                  <a:tcPr/>
                </a:tc>
                <a:tc>
                  <a:txBody>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Confirm FMLA/CFRA eligibility</a:t>
                      </a:r>
                    </a:p>
                  </a:txBody>
                  <a:tcPr/>
                </a:tc>
                <a:extLst>
                  <a:ext uri="{0D108BD9-81ED-4DB2-BD59-A6C34878D82A}">
                    <a16:rowId xmlns:a16="http://schemas.microsoft.com/office/drawing/2014/main" val="1617997085"/>
                  </a:ext>
                </a:extLst>
              </a:tr>
              <a:tr h="370840">
                <a:tc>
                  <a:txBody>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Leave documentation </a:t>
                      </a:r>
                    </a:p>
                  </a:txBody>
                  <a:tcPr/>
                </a:tc>
                <a:tc>
                  <a:txBody>
                    <a:bodyPr/>
                    <a:lstStyle/>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Department support </a:t>
                      </a:r>
                    </a:p>
                  </a:txBody>
                  <a:tcPr/>
                </a:tc>
                <a:extLst>
                  <a:ext uri="{0D108BD9-81ED-4DB2-BD59-A6C34878D82A}">
                    <a16:rowId xmlns:a16="http://schemas.microsoft.com/office/drawing/2014/main" val="2927249401"/>
                  </a:ext>
                </a:extLst>
              </a:tr>
              <a:tr h="370840">
                <a:tc>
                  <a:txBody>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Submitting MIV leaves</a:t>
                      </a:r>
                    </a:p>
                  </a:txBody>
                  <a:tcPr/>
                </a:tc>
                <a:tc>
                  <a:txBody>
                    <a:bodyPr/>
                    <a:lstStyle/>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MIV review</a:t>
                      </a:r>
                    </a:p>
                  </a:txBody>
                  <a:tcPr/>
                </a:tc>
                <a:extLst>
                  <a:ext uri="{0D108BD9-81ED-4DB2-BD59-A6C34878D82A}">
                    <a16:rowId xmlns:a16="http://schemas.microsoft.com/office/drawing/2014/main" val="2148321867"/>
                  </a:ext>
                </a:extLst>
              </a:tr>
              <a:tr h="370840">
                <a:tc>
                  <a:txBody>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Requesting Return-to-Work certification</a:t>
                      </a:r>
                    </a:p>
                  </a:txBody>
                  <a:tcPr/>
                </a:tc>
                <a:tc>
                  <a:txBody>
                    <a:bodyPr/>
                    <a:lstStyle/>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UC Path entry</a:t>
                      </a:r>
                    </a:p>
                  </a:txBody>
                  <a:tcPr/>
                </a:tc>
                <a:extLst>
                  <a:ext uri="{0D108BD9-81ED-4DB2-BD59-A6C34878D82A}">
                    <a16:rowId xmlns:a16="http://schemas.microsoft.com/office/drawing/2014/main" val="3365270915"/>
                  </a:ext>
                </a:extLst>
              </a:tr>
              <a:tr h="370840">
                <a:tc>
                  <a:txBody>
                    <a:bodyPr/>
                    <a:lstStyle/>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Confirm Ecotime/UC Path vacation balance </a:t>
                      </a:r>
                      <a:r>
                        <a:rPr lang="en-US" u="sng" dirty="0">
                          <a:latin typeface="Arial" panose="020B0604020202020204" pitchFamily="34" charset="0"/>
                          <a:cs typeface="Arial" panose="020B0604020202020204" pitchFamily="34" charset="0"/>
                        </a:rPr>
                        <a:t>and</a:t>
                      </a:r>
                      <a:r>
                        <a:rPr lang="en-US" dirty="0">
                          <a:latin typeface="Arial" panose="020B0604020202020204" pitchFamily="34" charset="0"/>
                          <a:cs typeface="Arial" panose="020B0604020202020204" pitchFamily="34" charset="0"/>
                        </a:rPr>
                        <a:t> reconcile discrepancies prior to leave</a:t>
                      </a:r>
                    </a:p>
                  </a:txBody>
                  <a:tcPr/>
                </a:tc>
                <a:tc>
                  <a:txBody>
                    <a:bodyPr/>
                    <a:lstStyle/>
                    <a:p>
                      <a:endParaRPr lang="en-US" dirty="0"/>
                    </a:p>
                  </a:txBody>
                  <a:tcPr/>
                </a:tc>
                <a:extLst>
                  <a:ext uri="{0D108BD9-81ED-4DB2-BD59-A6C34878D82A}">
                    <a16:rowId xmlns:a16="http://schemas.microsoft.com/office/drawing/2014/main" val="2214915204"/>
                  </a:ext>
                </a:extLst>
              </a:tr>
            </a:tbl>
          </a:graphicData>
        </a:graphic>
      </p:graphicFrame>
    </p:spTree>
    <p:extLst>
      <p:ext uri="{BB962C8B-B14F-4D97-AF65-F5344CB8AC3E}">
        <p14:creationId xmlns:p14="http://schemas.microsoft.com/office/powerpoint/2010/main" val="39844923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11F2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86b937da-7267-4c7c-b1d8-c87bc1f5ce9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B0601B71F89E444A44DBAA140659DC7" ma:contentTypeVersion="16" ma:contentTypeDescription="Create a new document." ma:contentTypeScope="" ma:versionID="a9ad08b3cee59c1a4fb4a0b5d2ad1f81">
  <xsd:schema xmlns:xsd="http://www.w3.org/2001/XMLSchema" xmlns:xs="http://www.w3.org/2001/XMLSchema" xmlns:p="http://schemas.microsoft.com/office/2006/metadata/properties" xmlns:ns3="86b937da-7267-4c7c-b1d8-c87bc1f5ce94" xmlns:ns4="d318bc54-61b9-4ec1-a43c-ae59ab36b03f" targetNamespace="http://schemas.microsoft.com/office/2006/metadata/properties" ma:root="true" ma:fieldsID="5ca27f90340ad1a33442fe954addc799" ns3:_="" ns4:_="">
    <xsd:import namespace="86b937da-7267-4c7c-b1d8-c87bc1f5ce94"/>
    <xsd:import namespace="d318bc54-61b9-4ec1-a43c-ae59ab36b03f"/>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_activity"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b937da-7267-4c7c-b1d8-c87bc1f5ce9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318bc54-61b9-4ec1-a43c-ae59ab36b03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7B5DB1-FA19-4EAE-8A96-C099B8E305D1}">
  <ds:schemaRefs>
    <ds:schemaRef ds:uri="http://www.w3.org/XML/1998/namespace"/>
    <ds:schemaRef ds:uri="86b937da-7267-4c7c-b1d8-c87bc1f5ce94"/>
    <ds:schemaRef ds:uri="d318bc54-61b9-4ec1-a43c-ae59ab36b03f"/>
    <ds:schemaRef ds:uri="http://schemas.microsoft.com/office/infopath/2007/PartnerControls"/>
    <ds:schemaRef ds:uri="http://purl.org/dc/dcmitype/"/>
    <ds:schemaRef ds:uri="http://schemas.microsoft.com/office/2006/documentManagement/types"/>
    <ds:schemaRef ds:uri="http://schemas.microsoft.com/office/2006/metadata/properties"/>
    <ds:schemaRef ds:uri="http://purl.org/dc/term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F94B2576-95D4-4248-AE4C-12D06D5AE0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b937da-7267-4c7c-b1d8-c87bc1f5ce94"/>
    <ds:schemaRef ds:uri="d318bc54-61b9-4ec1-a43c-ae59ab36b0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347BC8B-BE6F-47F8-8558-D9008D7B27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19572</TotalTime>
  <Words>2486</Words>
  <Application>Microsoft Office PowerPoint</Application>
  <PresentationFormat>Widescreen</PresentationFormat>
  <Paragraphs>320</Paragraphs>
  <Slides>22</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Calibri</vt:lpstr>
      <vt:lpstr>Calibri (Body)</vt:lpstr>
      <vt:lpstr>Calibri Light</vt:lpstr>
      <vt:lpstr>Courier New</vt:lpstr>
      <vt:lpstr>Verdana</vt:lpstr>
      <vt:lpstr>Wingdings</vt:lpstr>
      <vt:lpstr>Office Theme</vt:lpstr>
      <vt:lpstr>Academic Personnel Monthly Information Session</vt:lpstr>
      <vt:lpstr>PowerPoint Presentation</vt:lpstr>
      <vt:lpstr>PowerPoint Presentation</vt:lpstr>
      <vt:lpstr>  </vt:lpstr>
      <vt:lpstr>  </vt:lpstr>
      <vt:lpstr>  </vt:lpstr>
      <vt:lpstr>  </vt:lpstr>
      <vt:lpstr>  </vt:lpstr>
      <vt:lpstr>  </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Brown Bag:  UCPath- Academic Transactions</dc:title>
  <dc:creator>Nicole M Steele</dc:creator>
  <cp:lastModifiedBy>Mayra Covarrubias</cp:lastModifiedBy>
  <cp:revision>151</cp:revision>
  <dcterms:created xsi:type="dcterms:W3CDTF">2021-08-12T22:35:41Z</dcterms:created>
  <dcterms:modified xsi:type="dcterms:W3CDTF">2025-12-02T19:11:09Z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2021-04-01T00:00:00Z</vt:filetime>
  </property>
  <property fmtid="{D5CDD505-2E9C-101B-9397-08002B2CF9AE}" pid="3" name="Creator">
    <vt:lpwstr>Acrobat PDFMaker 17 for PowerPoint</vt:lpwstr>
  </property>
  <property fmtid="{D5CDD505-2E9C-101B-9397-08002B2CF9AE}" pid="4" name="LastSaved">
    <vt:filetime>2021-08-12T00:00:00Z</vt:filetime>
  </property>
  <property fmtid="{D5CDD505-2E9C-101B-9397-08002B2CF9AE}" pid="5" name="ContentTypeId">
    <vt:lpwstr>0x0101002B0601B71F89E444A44DBAA140659DC7</vt:lpwstr>
  </property>
</Properties>
</file>