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76" r:id="rId2"/>
    <p:sldId id="274" r:id="rId3"/>
    <p:sldId id="281" r:id="rId4"/>
    <p:sldId id="282" r:id="rId5"/>
    <p:sldId id="283" r:id="rId6"/>
    <p:sldId id="284" r:id="rId7"/>
    <p:sldId id="287" r:id="rId8"/>
    <p:sldId id="285" r:id="rId9"/>
    <p:sldId id="286" r:id="rId10"/>
    <p:sldId id="278" r:id="rId11"/>
    <p:sldId id="261" r:id="rId12"/>
    <p:sldId id="263" r:id="rId13"/>
    <p:sldId id="262" r:id="rId14"/>
    <p:sldId id="266" r:id="rId15"/>
    <p:sldId id="288" r:id="rId16"/>
    <p:sldId id="289" r:id="rId17"/>
    <p:sldId id="290" r:id="rId18"/>
    <p:sldId id="291" r:id="rId19"/>
    <p:sldId id="267" r:id="rId20"/>
    <p:sldId id="293" r:id="rId21"/>
    <p:sldId id="270" r:id="rId22"/>
    <p:sldId id="271" r:id="rId23"/>
    <p:sldId id="258"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05" autoAdjust="0"/>
    <p:restoredTop sz="94660"/>
  </p:normalViewPr>
  <p:slideViewPr>
    <p:cSldViewPr snapToGrid="0">
      <p:cViewPr varScale="1">
        <p:scale>
          <a:sx n="67" d="100"/>
          <a:sy n="67" d="100"/>
        </p:scale>
        <p:origin x="6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DDD8CB0-25AC-4BA1-9E0E-765A398EC0F7}" type="datetimeFigureOut">
              <a:rPr lang="en-US" smtClean="0"/>
              <a:t>11/29/2022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460F945-2900-4178-8A34-694906ABBB8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1946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D8CB0-25AC-4BA1-9E0E-765A398EC0F7}"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0F945-2900-4178-8A34-694906ABBB88}" type="slidenum">
              <a:rPr lang="en-US" smtClean="0"/>
              <a:t>‹#›</a:t>
            </a:fld>
            <a:endParaRPr lang="en-US"/>
          </a:p>
        </p:txBody>
      </p:sp>
    </p:spTree>
    <p:extLst>
      <p:ext uri="{BB962C8B-B14F-4D97-AF65-F5344CB8AC3E}">
        <p14:creationId xmlns:p14="http://schemas.microsoft.com/office/powerpoint/2010/main" val="4010411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D8CB0-25AC-4BA1-9E0E-765A398EC0F7}"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0F945-2900-4178-8A34-694906ABBB8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6556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D8CB0-25AC-4BA1-9E0E-765A398EC0F7}"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0F945-2900-4178-8A34-694906ABBB8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6753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D8CB0-25AC-4BA1-9E0E-765A398EC0F7}"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0F945-2900-4178-8A34-694906ABBB88}" type="slidenum">
              <a:rPr lang="en-US" smtClean="0"/>
              <a:t>‹#›</a:t>
            </a:fld>
            <a:endParaRPr lang="en-US"/>
          </a:p>
        </p:txBody>
      </p:sp>
    </p:spTree>
    <p:extLst>
      <p:ext uri="{BB962C8B-B14F-4D97-AF65-F5344CB8AC3E}">
        <p14:creationId xmlns:p14="http://schemas.microsoft.com/office/powerpoint/2010/main" val="3287151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D8CB0-25AC-4BA1-9E0E-765A398EC0F7}"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0F945-2900-4178-8A34-694906ABBB8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1042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D8CB0-25AC-4BA1-9E0E-765A398EC0F7}"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0F945-2900-4178-8A34-694906ABBB8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197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D8CB0-25AC-4BA1-9E0E-765A398EC0F7}"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0F945-2900-4178-8A34-694906ABBB8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702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D8CB0-25AC-4BA1-9E0E-765A398EC0F7}"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0F945-2900-4178-8A34-694906ABBB8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28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D8CB0-25AC-4BA1-9E0E-765A398EC0F7}"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0F945-2900-4178-8A34-694906ABBB88}" type="slidenum">
              <a:rPr lang="en-US" smtClean="0"/>
              <a:t>‹#›</a:t>
            </a:fld>
            <a:endParaRPr lang="en-US"/>
          </a:p>
        </p:txBody>
      </p:sp>
    </p:spTree>
    <p:extLst>
      <p:ext uri="{BB962C8B-B14F-4D97-AF65-F5344CB8AC3E}">
        <p14:creationId xmlns:p14="http://schemas.microsoft.com/office/powerpoint/2010/main" val="227070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D8CB0-25AC-4BA1-9E0E-765A398EC0F7}"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0F945-2900-4178-8A34-694906ABBB8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488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D8CB0-25AC-4BA1-9E0E-765A398EC0F7}"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0F945-2900-4178-8A34-694906ABBB88}" type="slidenum">
              <a:rPr lang="en-US" smtClean="0"/>
              <a:t>‹#›</a:t>
            </a:fld>
            <a:endParaRPr lang="en-US"/>
          </a:p>
        </p:txBody>
      </p:sp>
    </p:spTree>
    <p:extLst>
      <p:ext uri="{BB962C8B-B14F-4D97-AF65-F5344CB8AC3E}">
        <p14:creationId xmlns:p14="http://schemas.microsoft.com/office/powerpoint/2010/main" val="1842663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D8CB0-25AC-4BA1-9E0E-765A398EC0F7}" type="datetimeFigureOut">
              <a:rPr lang="en-US" smtClean="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0F945-2900-4178-8A34-694906ABBB8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877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DD8CB0-25AC-4BA1-9E0E-765A398EC0F7}"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0F945-2900-4178-8A34-694906ABBB8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25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D8CB0-25AC-4BA1-9E0E-765A398EC0F7}" type="datetimeFigureOut">
              <a:rPr lang="en-US" smtClean="0"/>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60F945-2900-4178-8A34-694906ABBB88}" type="slidenum">
              <a:rPr lang="en-US" smtClean="0"/>
              <a:t>‹#›</a:t>
            </a:fld>
            <a:endParaRPr lang="en-US"/>
          </a:p>
        </p:txBody>
      </p:sp>
    </p:spTree>
    <p:extLst>
      <p:ext uri="{BB962C8B-B14F-4D97-AF65-F5344CB8AC3E}">
        <p14:creationId xmlns:p14="http://schemas.microsoft.com/office/powerpoint/2010/main" val="5219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D8CB0-25AC-4BA1-9E0E-765A398EC0F7}"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0F945-2900-4178-8A34-694906ABBB8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93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D8CB0-25AC-4BA1-9E0E-765A398EC0F7}"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0F945-2900-4178-8A34-694906ABBB88}" type="slidenum">
              <a:rPr lang="en-US" smtClean="0"/>
              <a:t>‹#›</a:t>
            </a:fld>
            <a:endParaRPr lang="en-US"/>
          </a:p>
        </p:txBody>
      </p:sp>
    </p:spTree>
    <p:extLst>
      <p:ext uri="{BB962C8B-B14F-4D97-AF65-F5344CB8AC3E}">
        <p14:creationId xmlns:p14="http://schemas.microsoft.com/office/powerpoint/2010/main" val="788067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DD8CB0-25AC-4BA1-9E0E-765A398EC0F7}" type="datetimeFigureOut">
              <a:rPr lang="en-US" smtClean="0"/>
              <a:t>11/29/2022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60F945-2900-4178-8A34-694906ABBB88}" type="slidenum">
              <a:rPr lang="en-US" smtClean="0"/>
              <a:t>‹#›</a:t>
            </a:fld>
            <a:endParaRPr lang="en-US"/>
          </a:p>
        </p:txBody>
      </p:sp>
    </p:spTree>
    <p:extLst>
      <p:ext uri="{BB962C8B-B14F-4D97-AF65-F5344CB8AC3E}">
        <p14:creationId xmlns:p14="http://schemas.microsoft.com/office/powerpoint/2010/main" val="361460775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apolst.org/wp-content/uploads/2020/10/POLST_2017_wCover.pdf" TargetMode="External"/><Relationship Id="rId2" Type="http://schemas.openxmlformats.org/officeDocument/2006/relationships/hyperlink" Target="https://theconversationproject.org/wpcontent/uploads/2020/12/DementiaGuide.pdf"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hyperlink" Target="https://www.nia.nih.gov/health/caregiving/advance-care-plannin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4E9B2-9044-4632-BAB6-EE8950B6D415}"/>
              </a:ext>
            </a:extLst>
          </p:cNvPr>
          <p:cNvSpPr>
            <a:spLocks noGrp="1"/>
          </p:cNvSpPr>
          <p:nvPr>
            <p:ph type="title"/>
          </p:nvPr>
        </p:nvSpPr>
        <p:spPr>
          <a:xfrm>
            <a:off x="1295402" y="857441"/>
            <a:ext cx="9601196" cy="1303867"/>
          </a:xfrm>
        </p:spPr>
        <p:txBody>
          <a:bodyPr>
            <a:normAutofit fontScale="90000"/>
          </a:bodyPr>
          <a:lstStyle/>
          <a:p>
            <a:br>
              <a:rPr lang="en-US" dirty="0"/>
            </a:br>
            <a:br>
              <a:rPr lang="en-US" dirty="0"/>
            </a:br>
            <a:br>
              <a:rPr lang="en-US" dirty="0"/>
            </a:br>
            <a:r>
              <a:rPr lang="en-US" dirty="0"/>
              <a:t>Advance Care Planning</a:t>
            </a:r>
            <a:br>
              <a:rPr lang="en-US" dirty="0"/>
            </a:br>
            <a:r>
              <a:rPr lang="en-US" dirty="0"/>
              <a:t>and Legal Planning</a:t>
            </a:r>
            <a:br>
              <a:rPr lang="en-US" dirty="0"/>
            </a:br>
            <a:br>
              <a:rPr lang="en-US" dirty="0"/>
            </a:br>
            <a:br>
              <a:rPr lang="en-US" dirty="0"/>
            </a:br>
            <a:br>
              <a:rPr lang="en-US" dirty="0"/>
            </a:br>
            <a:r>
              <a:rPr lang="en-US" sz="3100" dirty="0"/>
              <a:t>Lori Baker, LCSW</a:t>
            </a:r>
          </a:p>
        </p:txBody>
      </p:sp>
      <p:sp>
        <p:nvSpPr>
          <p:cNvPr id="3" name="Content Placeholder 2">
            <a:extLst>
              <a:ext uri="{FF2B5EF4-FFF2-40B4-BE49-F238E27FC236}">
                <a16:creationId xmlns:a16="http://schemas.microsoft.com/office/drawing/2014/main" id="{48F4914E-040C-4B0B-AF71-D0AA82DCBC74}"/>
              </a:ext>
            </a:extLst>
          </p:cNvPr>
          <p:cNvSpPr>
            <a:spLocks noGrp="1"/>
          </p:cNvSpPr>
          <p:nvPr>
            <p:ph idx="1"/>
          </p:nvPr>
        </p:nvSpPr>
        <p:spPr>
          <a:xfrm>
            <a:off x="3435928" y="3726872"/>
            <a:ext cx="6705600" cy="2148995"/>
          </a:xfrm>
        </p:spPr>
        <p:txBody>
          <a:bodyPr/>
          <a:lstStyle/>
          <a:p>
            <a:endParaRPr lang="en-US" dirty="0"/>
          </a:p>
          <a:p>
            <a:endParaRPr lang="en-US" dirty="0"/>
          </a:p>
          <a:p>
            <a:endParaRPr lang="en-US" dirty="0"/>
          </a:p>
        </p:txBody>
      </p:sp>
      <p:pic>
        <p:nvPicPr>
          <p:cNvPr id="5" name="Picture 4">
            <a:extLst>
              <a:ext uri="{FF2B5EF4-FFF2-40B4-BE49-F238E27FC236}">
                <a16:creationId xmlns:a16="http://schemas.microsoft.com/office/drawing/2014/main" id="{4D298CD1-86A6-4992-992E-B08C48192C65}"/>
              </a:ext>
            </a:extLst>
          </p:cNvPr>
          <p:cNvPicPr>
            <a:picLocks noChangeAspect="1"/>
          </p:cNvPicPr>
          <p:nvPr/>
        </p:nvPicPr>
        <p:blipFill>
          <a:blip r:embed="rId2"/>
          <a:stretch>
            <a:fillRect/>
          </a:stretch>
        </p:blipFill>
        <p:spPr>
          <a:xfrm>
            <a:off x="3740726" y="4362641"/>
            <a:ext cx="4918365" cy="1303867"/>
          </a:xfrm>
          <a:prstGeom prst="rect">
            <a:avLst/>
          </a:prstGeom>
        </p:spPr>
      </p:pic>
    </p:spTree>
    <p:extLst>
      <p:ext uri="{BB962C8B-B14F-4D97-AF65-F5344CB8AC3E}">
        <p14:creationId xmlns:p14="http://schemas.microsoft.com/office/powerpoint/2010/main" val="2156483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DAB2-F3C3-4184-A3B6-3CB8EA788212}"/>
              </a:ext>
            </a:extLst>
          </p:cNvPr>
          <p:cNvSpPr>
            <a:spLocks noGrp="1"/>
          </p:cNvSpPr>
          <p:nvPr>
            <p:ph type="ctrTitle"/>
          </p:nvPr>
        </p:nvSpPr>
        <p:spPr>
          <a:xfrm>
            <a:off x="1524000" y="1122363"/>
            <a:ext cx="9144000" cy="1759382"/>
          </a:xfrm>
        </p:spPr>
        <p:txBody>
          <a:bodyPr/>
          <a:lstStyle/>
          <a:p>
            <a:r>
              <a:rPr lang="en-US" dirty="0">
                <a:solidFill>
                  <a:schemeClr val="accent6">
                    <a:lumMod val="50000"/>
                  </a:schemeClr>
                </a:solidFill>
              </a:rPr>
              <a:t>My life is a story.</a:t>
            </a:r>
          </a:p>
        </p:txBody>
      </p:sp>
      <p:sp>
        <p:nvSpPr>
          <p:cNvPr id="3" name="Subtitle 2">
            <a:extLst>
              <a:ext uri="{FF2B5EF4-FFF2-40B4-BE49-F238E27FC236}">
                <a16:creationId xmlns:a16="http://schemas.microsoft.com/office/drawing/2014/main" id="{09163596-CB5F-4204-B1EF-6DD7E6BD648D}"/>
              </a:ext>
            </a:extLst>
          </p:cNvPr>
          <p:cNvSpPr>
            <a:spLocks noGrp="1"/>
          </p:cNvSpPr>
          <p:nvPr>
            <p:ph type="subTitle" idx="1"/>
          </p:nvPr>
        </p:nvSpPr>
        <p:spPr/>
        <p:txBody>
          <a:bodyPr/>
          <a:lstStyle/>
          <a:p>
            <a:endParaRPr lang="en-US" dirty="0"/>
          </a:p>
          <a:p>
            <a:r>
              <a:rPr lang="en-US" dirty="0"/>
              <a:t>Can YOU Help Me With The Last Chapter! </a:t>
            </a:r>
          </a:p>
        </p:txBody>
      </p:sp>
    </p:spTree>
    <p:extLst>
      <p:ext uri="{BB962C8B-B14F-4D97-AF65-F5344CB8AC3E}">
        <p14:creationId xmlns:p14="http://schemas.microsoft.com/office/powerpoint/2010/main" val="556302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45CC-E17F-4E2C-80C2-3ACBB64F411F}"/>
              </a:ext>
            </a:extLst>
          </p:cNvPr>
          <p:cNvSpPr>
            <a:spLocks noGrp="1"/>
          </p:cNvSpPr>
          <p:nvPr>
            <p:ph type="title"/>
          </p:nvPr>
        </p:nvSpPr>
        <p:spPr/>
        <p:txBody>
          <a:bodyPr>
            <a:normAutofit fontScale="90000"/>
          </a:bodyPr>
          <a:lstStyle/>
          <a:p>
            <a:r>
              <a:rPr lang="en-US" dirty="0"/>
              <a:t>Why Helping With The Last Chapter Matters! </a:t>
            </a:r>
          </a:p>
        </p:txBody>
      </p:sp>
      <p:sp>
        <p:nvSpPr>
          <p:cNvPr id="3" name="Content Placeholder 2">
            <a:extLst>
              <a:ext uri="{FF2B5EF4-FFF2-40B4-BE49-F238E27FC236}">
                <a16:creationId xmlns:a16="http://schemas.microsoft.com/office/drawing/2014/main" id="{A79D9D9D-F27E-4248-B745-F8335E605894}"/>
              </a:ext>
            </a:extLst>
          </p:cNvPr>
          <p:cNvSpPr>
            <a:spLocks noGrp="1"/>
          </p:cNvSpPr>
          <p:nvPr>
            <p:ph idx="1"/>
          </p:nvPr>
        </p:nvSpPr>
        <p:spPr/>
        <p:txBody>
          <a:bodyPr>
            <a:normAutofit fontScale="92500" lnSpcReduction="20000"/>
          </a:bodyPr>
          <a:lstStyle/>
          <a:p>
            <a:pPr marL="0" indent="0">
              <a:buNone/>
            </a:pPr>
            <a:r>
              <a:rPr lang="en-US" dirty="0"/>
              <a:t>What Most Of Us Want!</a:t>
            </a:r>
          </a:p>
          <a:p>
            <a:pPr marL="0" indent="0">
              <a:buNone/>
            </a:pPr>
            <a:r>
              <a:rPr lang="en-US" dirty="0"/>
              <a:t>	</a:t>
            </a:r>
          </a:p>
          <a:p>
            <a:pPr marL="0" indent="0">
              <a:buNone/>
            </a:pPr>
            <a:r>
              <a:rPr lang="en-US" dirty="0"/>
              <a:t>	To live to the fullest</a:t>
            </a:r>
          </a:p>
          <a:p>
            <a:pPr marL="0" indent="0">
              <a:buNone/>
            </a:pPr>
            <a:endParaRPr lang="en-US" dirty="0"/>
          </a:p>
          <a:p>
            <a:pPr marL="0" indent="0">
              <a:buNone/>
            </a:pPr>
            <a:r>
              <a:rPr lang="en-US" dirty="0"/>
              <a:t>	“Fix” disease</a:t>
            </a:r>
          </a:p>
          <a:p>
            <a:pPr marL="0" indent="0">
              <a:buNone/>
            </a:pPr>
            <a:endParaRPr lang="en-US" dirty="0"/>
          </a:p>
          <a:p>
            <a:pPr marL="0" indent="0">
              <a:buNone/>
            </a:pPr>
            <a:r>
              <a:rPr lang="en-US" dirty="0"/>
              <a:t>	90% of us prefer to die</a:t>
            </a:r>
          </a:p>
          <a:p>
            <a:pPr marL="0" indent="0">
              <a:buNone/>
            </a:pPr>
            <a:r>
              <a:rPr lang="en-US" dirty="0"/>
              <a:t>        at home</a:t>
            </a:r>
          </a:p>
        </p:txBody>
      </p:sp>
      <p:pic>
        <p:nvPicPr>
          <p:cNvPr id="1026" name="Picture 2" descr="Ill grandma in hospital">
            <a:extLst>
              <a:ext uri="{FF2B5EF4-FFF2-40B4-BE49-F238E27FC236}">
                <a16:creationId xmlns:a16="http://schemas.microsoft.com/office/drawing/2014/main" id="{60CFDDFD-CAFE-47BD-9B1B-429DEEC6B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25" y="2450191"/>
            <a:ext cx="3952875" cy="3107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679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7FFD-3B2F-49AD-A11B-43AFE9882A7F}"/>
              </a:ext>
            </a:extLst>
          </p:cNvPr>
          <p:cNvSpPr>
            <a:spLocks noGrp="1"/>
          </p:cNvSpPr>
          <p:nvPr>
            <p:ph type="title"/>
          </p:nvPr>
        </p:nvSpPr>
        <p:spPr/>
        <p:txBody>
          <a:bodyPr>
            <a:normAutofit fontScale="90000"/>
          </a:bodyPr>
          <a:lstStyle/>
          <a:p>
            <a:r>
              <a:rPr lang="en-US" dirty="0"/>
              <a:t>Why Helping With The Last Chapter Matters! </a:t>
            </a:r>
          </a:p>
        </p:txBody>
      </p:sp>
      <p:sp>
        <p:nvSpPr>
          <p:cNvPr id="3" name="Content Placeholder 2">
            <a:extLst>
              <a:ext uri="{FF2B5EF4-FFF2-40B4-BE49-F238E27FC236}">
                <a16:creationId xmlns:a16="http://schemas.microsoft.com/office/drawing/2014/main" id="{B9CC47CD-438A-43B4-8707-1CF6AE386612}"/>
              </a:ext>
            </a:extLst>
          </p:cNvPr>
          <p:cNvSpPr>
            <a:spLocks noGrp="1"/>
          </p:cNvSpPr>
          <p:nvPr>
            <p:ph idx="1"/>
          </p:nvPr>
        </p:nvSpPr>
        <p:spPr/>
        <p:txBody>
          <a:bodyPr>
            <a:normAutofit lnSpcReduction="10000"/>
          </a:bodyPr>
          <a:lstStyle/>
          <a:p>
            <a:pPr marL="0" indent="0">
              <a:buNone/>
            </a:pPr>
            <a:r>
              <a:rPr lang="en-US" dirty="0"/>
              <a:t>   What Most Of Us Get !</a:t>
            </a:r>
          </a:p>
          <a:p>
            <a:pPr marL="0" indent="0">
              <a:buNone/>
            </a:pPr>
            <a:r>
              <a:rPr lang="en-US" dirty="0"/>
              <a:t>	</a:t>
            </a:r>
          </a:p>
          <a:p>
            <a:pPr marL="0" indent="0">
              <a:buNone/>
            </a:pPr>
            <a:r>
              <a:rPr lang="en-US" dirty="0"/>
              <a:t>	Diseases that can’t be “fixed”</a:t>
            </a:r>
          </a:p>
          <a:p>
            <a:pPr marL="0" indent="0">
              <a:buNone/>
            </a:pPr>
            <a:endParaRPr lang="en-US" dirty="0"/>
          </a:p>
          <a:p>
            <a:pPr marL="0" indent="0">
              <a:buNone/>
            </a:pPr>
            <a:r>
              <a:rPr lang="en-US" dirty="0"/>
              <a:t>	Death at home: about 23%</a:t>
            </a:r>
          </a:p>
          <a:p>
            <a:pPr marL="0" indent="0">
              <a:buNone/>
            </a:pPr>
            <a:r>
              <a:rPr lang="en-US" dirty="0"/>
              <a:t>	</a:t>
            </a:r>
          </a:p>
          <a:p>
            <a:pPr marL="0" indent="0">
              <a:buNone/>
            </a:pPr>
            <a:r>
              <a:rPr lang="en-US" dirty="0"/>
              <a:t>	Death in institutions: about 77%</a:t>
            </a:r>
          </a:p>
        </p:txBody>
      </p:sp>
      <p:pic>
        <p:nvPicPr>
          <p:cNvPr id="5" name="Picture 4">
            <a:extLst>
              <a:ext uri="{FF2B5EF4-FFF2-40B4-BE49-F238E27FC236}">
                <a16:creationId xmlns:a16="http://schemas.microsoft.com/office/drawing/2014/main" id="{51E8270E-10A5-4A9D-92AB-9DCE96919687}"/>
              </a:ext>
            </a:extLst>
          </p:cNvPr>
          <p:cNvPicPr>
            <a:picLocks noChangeAspect="1"/>
          </p:cNvPicPr>
          <p:nvPr/>
        </p:nvPicPr>
        <p:blipFill>
          <a:blip r:embed="rId2"/>
          <a:stretch>
            <a:fillRect/>
          </a:stretch>
        </p:blipFill>
        <p:spPr>
          <a:xfrm>
            <a:off x="7248524" y="2556931"/>
            <a:ext cx="3533775" cy="3199739"/>
          </a:xfrm>
          <a:prstGeom prst="rect">
            <a:avLst/>
          </a:prstGeom>
        </p:spPr>
      </p:pic>
    </p:spTree>
    <p:extLst>
      <p:ext uri="{BB962C8B-B14F-4D97-AF65-F5344CB8AC3E}">
        <p14:creationId xmlns:p14="http://schemas.microsoft.com/office/powerpoint/2010/main" val="1503499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6D83-0EE4-4E33-A849-846CAF231390}"/>
              </a:ext>
            </a:extLst>
          </p:cNvPr>
          <p:cNvSpPr>
            <a:spLocks noGrp="1"/>
          </p:cNvSpPr>
          <p:nvPr>
            <p:ph type="title"/>
          </p:nvPr>
        </p:nvSpPr>
        <p:spPr/>
        <p:txBody>
          <a:bodyPr>
            <a:normAutofit fontScale="90000"/>
          </a:bodyPr>
          <a:lstStyle/>
          <a:p>
            <a:r>
              <a:rPr lang="en-US" dirty="0"/>
              <a:t>Advocating for the care of your loved one with dementia </a:t>
            </a:r>
            <a:br>
              <a:rPr lang="en-US" dirty="0"/>
            </a:br>
            <a:endParaRPr lang="en-US" dirty="0"/>
          </a:p>
        </p:txBody>
      </p:sp>
      <p:sp>
        <p:nvSpPr>
          <p:cNvPr id="3" name="Content Placeholder 2">
            <a:extLst>
              <a:ext uri="{FF2B5EF4-FFF2-40B4-BE49-F238E27FC236}">
                <a16:creationId xmlns:a16="http://schemas.microsoft.com/office/drawing/2014/main" id="{EE7B4C47-45C6-4374-9760-A1B6BAAA2D4D}"/>
              </a:ext>
            </a:extLst>
          </p:cNvPr>
          <p:cNvSpPr>
            <a:spLocks noGrp="1"/>
          </p:cNvSpPr>
          <p:nvPr>
            <p:ph idx="1"/>
          </p:nvPr>
        </p:nvSpPr>
        <p:spPr>
          <a:xfrm>
            <a:off x="1295401" y="2466975"/>
            <a:ext cx="9601196" cy="3408893"/>
          </a:xfrm>
        </p:spPr>
        <p:txBody>
          <a:bodyPr>
            <a:normAutofit/>
          </a:bodyPr>
          <a:lstStyle/>
          <a:p>
            <a:pPr marL="0" indent="0">
              <a:buNone/>
            </a:pPr>
            <a:r>
              <a:rPr lang="en-US"/>
              <a:t>Important </a:t>
            </a:r>
            <a:r>
              <a:rPr lang="en-US" dirty="0"/>
              <a:t>steps:</a:t>
            </a:r>
          </a:p>
          <a:p>
            <a:pPr marL="0" indent="0">
              <a:buNone/>
            </a:pPr>
            <a:r>
              <a:rPr lang="en-US" dirty="0"/>
              <a:t>	Share who the person is</a:t>
            </a:r>
          </a:p>
          <a:p>
            <a:pPr marL="0" indent="0">
              <a:buNone/>
            </a:pPr>
            <a:r>
              <a:rPr lang="en-US" dirty="0"/>
              <a:t>	Make their wishes clear</a:t>
            </a:r>
          </a:p>
          <a:p>
            <a:pPr marL="0" indent="0">
              <a:buNone/>
            </a:pPr>
            <a:r>
              <a:rPr lang="en-US" dirty="0"/>
              <a:t>To help make sure their wishes are:</a:t>
            </a:r>
          </a:p>
          <a:p>
            <a:pPr marL="0" indent="0">
              <a:buNone/>
            </a:pPr>
            <a:r>
              <a:rPr lang="en-US" dirty="0"/>
              <a:t>	 Known and Respected</a:t>
            </a:r>
          </a:p>
        </p:txBody>
      </p:sp>
    </p:spTree>
    <p:extLst>
      <p:ext uri="{BB962C8B-B14F-4D97-AF65-F5344CB8AC3E}">
        <p14:creationId xmlns:p14="http://schemas.microsoft.com/office/powerpoint/2010/main" val="3153618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C9F01-47D1-43BB-9203-B7F669E69BF0}"/>
              </a:ext>
            </a:extLst>
          </p:cNvPr>
          <p:cNvSpPr>
            <a:spLocks noGrp="1"/>
          </p:cNvSpPr>
          <p:nvPr>
            <p:ph type="title"/>
          </p:nvPr>
        </p:nvSpPr>
        <p:spPr>
          <a:xfrm>
            <a:off x="1295402" y="982133"/>
            <a:ext cx="9601196" cy="810092"/>
          </a:xfrm>
        </p:spPr>
        <p:txBody>
          <a:bodyPr/>
          <a:lstStyle/>
          <a:p>
            <a:pPr algn="ctr"/>
            <a:r>
              <a:rPr lang="en-US" b="1" u="sng" dirty="0">
                <a:solidFill>
                  <a:schemeClr val="accent6">
                    <a:lumMod val="75000"/>
                  </a:schemeClr>
                </a:solidFill>
              </a:rPr>
              <a:t>ACP Benefits</a:t>
            </a:r>
          </a:p>
        </p:txBody>
      </p:sp>
      <p:sp>
        <p:nvSpPr>
          <p:cNvPr id="3" name="Content Placeholder 2">
            <a:extLst>
              <a:ext uri="{FF2B5EF4-FFF2-40B4-BE49-F238E27FC236}">
                <a16:creationId xmlns:a16="http://schemas.microsoft.com/office/drawing/2014/main" id="{F59972BB-5F14-4628-80A6-12E2158D8984}"/>
              </a:ext>
            </a:extLst>
          </p:cNvPr>
          <p:cNvSpPr>
            <a:spLocks noGrp="1"/>
          </p:cNvSpPr>
          <p:nvPr>
            <p:ph idx="1"/>
          </p:nvPr>
        </p:nvSpPr>
        <p:spPr>
          <a:xfrm>
            <a:off x="1392937" y="1922948"/>
            <a:ext cx="9601196" cy="3318936"/>
          </a:xfrm>
        </p:spPr>
        <p:txBody>
          <a:bodyPr>
            <a:noAutofit/>
          </a:bodyPr>
          <a:lstStyle/>
          <a:p>
            <a:r>
              <a:rPr lang="en-US" dirty="0"/>
              <a:t>End of life conversations are associated with:</a:t>
            </a:r>
          </a:p>
          <a:p>
            <a:pPr lvl="1"/>
            <a:r>
              <a:rPr lang="en-US" sz="2400" dirty="0"/>
              <a:t>Better quality of life</a:t>
            </a:r>
          </a:p>
          <a:p>
            <a:pPr lvl="1"/>
            <a:r>
              <a:rPr lang="en-US" sz="2400" dirty="0"/>
              <a:t>Reduced use of life sustaining treatment near death</a:t>
            </a:r>
          </a:p>
          <a:p>
            <a:pPr lvl="1"/>
            <a:r>
              <a:rPr lang="en-US" sz="2400" dirty="0"/>
              <a:t>Earlier hospice referrals</a:t>
            </a:r>
          </a:p>
          <a:p>
            <a:pPr lvl="1"/>
            <a:r>
              <a:rPr lang="en-US" sz="2400" dirty="0"/>
              <a:t>Care that is more consistent with patient preferences</a:t>
            </a:r>
          </a:p>
          <a:p>
            <a:pPr marL="457200" lvl="1" indent="0">
              <a:buNone/>
            </a:pPr>
            <a:r>
              <a:rPr lang="en-US" sz="2400" dirty="0"/>
              <a:t>Patients who engage in ACP are more likely to have their wishes followed. </a:t>
            </a:r>
          </a:p>
          <a:p>
            <a:pPr marL="457200" lvl="1" indent="0">
              <a:buNone/>
            </a:pPr>
            <a:r>
              <a:rPr lang="en-US" sz="2400" dirty="0"/>
              <a:t>Preparation for End Of Life is associated with improved bereavement. </a:t>
            </a:r>
          </a:p>
        </p:txBody>
      </p:sp>
    </p:spTree>
    <p:extLst>
      <p:ext uri="{BB962C8B-B14F-4D97-AF65-F5344CB8AC3E}">
        <p14:creationId xmlns:p14="http://schemas.microsoft.com/office/powerpoint/2010/main" val="971157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9CD0E-AC87-4BFE-9AA4-6DD912B4142C}"/>
              </a:ext>
            </a:extLst>
          </p:cNvPr>
          <p:cNvSpPr>
            <a:spLocks noGrp="1"/>
          </p:cNvSpPr>
          <p:nvPr>
            <p:ph type="title"/>
          </p:nvPr>
        </p:nvSpPr>
        <p:spPr/>
        <p:txBody>
          <a:bodyPr>
            <a:normAutofit fontScale="90000"/>
          </a:bodyPr>
          <a:lstStyle/>
          <a:p>
            <a:r>
              <a:rPr lang="en-US" dirty="0"/>
              <a:t>Palliative Care</a:t>
            </a:r>
            <a:br>
              <a:rPr lang="en-US" dirty="0"/>
            </a:br>
            <a:r>
              <a:rPr lang="en-US" dirty="0"/>
              <a:t>What You Should Know</a:t>
            </a:r>
          </a:p>
        </p:txBody>
      </p:sp>
      <p:sp>
        <p:nvSpPr>
          <p:cNvPr id="3" name="Content Placeholder 2">
            <a:extLst>
              <a:ext uri="{FF2B5EF4-FFF2-40B4-BE49-F238E27FC236}">
                <a16:creationId xmlns:a16="http://schemas.microsoft.com/office/drawing/2014/main" id="{CFAB8C97-E078-4769-BDE3-A1EE4C90656D}"/>
              </a:ext>
            </a:extLst>
          </p:cNvPr>
          <p:cNvSpPr>
            <a:spLocks noGrp="1"/>
          </p:cNvSpPr>
          <p:nvPr>
            <p:ph idx="1"/>
          </p:nvPr>
        </p:nvSpPr>
        <p:spPr/>
        <p:txBody>
          <a:bodyPr/>
          <a:lstStyle/>
          <a:p>
            <a:r>
              <a:rPr lang="en-US" sz="2800" dirty="0"/>
              <a:t>Palliative Care, is specialized medical care for people with a serious illness. This type of care is focused on providing relief from the symptoms and stress of a serious illness. The goal is to improve quality of life for both the patient and the family.</a:t>
            </a:r>
          </a:p>
          <a:p>
            <a:pPr marL="0" indent="0">
              <a:buNone/>
            </a:pPr>
            <a:endParaRPr lang="en-US" dirty="0"/>
          </a:p>
        </p:txBody>
      </p:sp>
    </p:spTree>
    <p:extLst>
      <p:ext uri="{BB962C8B-B14F-4D97-AF65-F5344CB8AC3E}">
        <p14:creationId xmlns:p14="http://schemas.microsoft.com/office/powerpoint/2010/main" val="3777813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9258C-C80A-4FB5-BC2F-56C36D0580CD}"/>
              </a:ext>
            </a:extLst>
          </p:cNvPr>
          <p:cNvSpPr>
            <a:spLocks noGrp="1"/>
          </p:cNvSpPr>
          <p:nvPr>
            <p:ph type="title"/>
          </p:nvPr>
        </p:nvSpPr>
        <p:spPr>
          <a:xfrm>
            <a:off x="1295402" y="768097"/>
            <a:ext cx="9601196" cy="799251"/>
          </a:xfrm>
        </p:spPr>
        <p:txBody>
          <a:bodyPr>
            <a:normAutofit fontScale="90000"/>
          </a:bodyPr>
          <a:lstStyle/>
          <a:p>
            <a:r>
              <a:rPr lang="en-US" dirty="0"/>
              <a:t>Palliative Care</a:t>
            </a:r>
            <a:br>
              <a:rPr lang="en-US" dirty="0"/>
            </a:br>
            <a:r>
              <a:rPr lang="en-US" dirty="0"/>
              <a:t>What You Should Know</a:t>
            </a:r>
          </a:p>
        </p:txBody>
      </p:sp>
      <p:sp>
        <p:nvSpPr>
          <p:cNvPr id="3" name="Content Placeholder 2">
            <a:extLst>
              <a:ext uri="{FF2B5EF4-FFF2-40B4-BE49-F238E27FC236}">
                <a16:creationId xmlns:a16="http://schemas.microsoft.com/office/drawing/2014/main" id="{CC54B737-99CC-4C19-BA9F-D5BBAE4AF91F}"/>
              </a:ext>
            </a:extLst>
          </p:cNvPr>
          <p:cNvSpPr>
            <a:spLocks noGrp="1"/>
          </p:cNvSpPr>
          <p:nvPr>
            <p:ph idx="1"/>
          </p:nvPr>
        </p:nvSpPr>
        <p:spPr>
          <a:xfrm>
            <a:off x="1185674" y="1971716"/>
            <a:ext cx="9601196" cy="3880444"/>
          </a:xfrm>
        </p:spPr>
        <p:txBody>
          <a:bodyPr/>
          <a:lstStyle/>
          <a:p>
            <a:endParaRPr lang="en-US" dirty="0"/>
          </a:p>
          <a:p>
            <a:r>
              <a:rPr lang="en-US" dirty="0"/>
              <a:t>1) Palliative care is received in variety of setting including, home, outpatient clinic, and hospital.</a:t>
            </a:r>
          </a:p>
          <a:p>
            <a:r>
              <a:rPr lang="en-US" dirty="0"/>
              <a:t>2) Medicare, Medi-Cal and most insurances plans cover palliative care.</a:t>
            </a:r>
          </a:p>
          <a:p>
            <a:r>
              <a:rPr lang="en-US" dirty="0"/>
              <a:t>3) How do you know if palliative care is right for your loved one? </a:t>
            </a:r>
          </a:p>
          <a:p>
            <a:pPr lvl="2"/>
            <a:r>
              <a:rPr lang="en-US" sz="2000" dirty="0"/>
              <a:t>Chronic illnesses may include cancer, heart disease, lung disease, kidney disease, Alzheimer’s disease .</a:t>
            </a:r>
          </a:p>
          <a:p>
            <a:pPr lvl="2"/>
            <a:r>
              <a:rPr lang="en-US" sz="2000" dirty="0"/>
              <a:t>Palliative care can be provided at any stage of an illness and along with symptomatic and preventive treatment. </a:t>
            </a:r>
          </a:p>
        </p:txBody>
      </p:sp>
    </p:spTree>
    <p:extLst>
      <p:ext uri="{BB962C8B-B14F-4D97-AF65-F5344CB8AC3E}">
        <p14:creationId xmlns:p14="http://schemas.microsoft.com/office/powerpoint/2010/main" val="2405181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752C-E028-43F9-B350-8EB461C03D65}"/>
              </a:ext>
            </a:extLst>
          </p:cNvPr>
          <p:cNvSpPr>
            <a:spLocks noGrp="1"/>
          </p:cNvSpPr>
          <p:nvPr>
            <p:ph type="title"/>
          </p:nvPr>
        </p:nvSpPr>
        <p:spPr>
          <a:xfrm>
            <a:off x="1295402" y="982133"/>
            <a:ext cx="9601196" cy="968588"/>
          </a:xfrm>
        </p:spPr>
        <p:txBody>
          <a:bodyPr>
            <a:normAutofit fontScale="90000"/>
          </a:bodyPr>
          <a:lstStyle/>
          <a:p>
            <a:r>
              <a:rPr lang="en-US" dirty="0"/>
              <a:t>Palliative Care</a:t>
            </a:r>
            <a:br>
              <a:rPr lang="en-US" dirty="0"/>
            </a:br>
            <a:r>
              <a:rPr lang="en-US" dirty="0"/>
              <a:t>What You Should Know</a:t>
            </a:r>
          </a:p>
        </p:txBody>
      </p:sp>
      <p:sp>
        <p:nvSpPr>
          <p:cNvPr id="3" name="Content Placeholder 2">
            <a:extLst>
              <a:ext uri="{FF2B5EF4-FFF2-40B4-BE49-F238E27FC236}">
                <a16:creationId xmlns:a16="http://schemas.microsoft.com/office/drawing/2014/main" id="{3102881D-6C13-46F0-8F2C-7C0F974B91E3}"/>
              </a:ext>
            </a:extLst>
          </p:cNvPr>
          <p:cNvSpPr>
            <a:spLocks noGrp="1"/>
          </p:cNvSpPr>
          <p:nvPr>
            <p:ph idx="1"/>
          </p:nvPr>
        </p:nvSpPr>
        <p:spPr>
          <a:xfrm>
            <a:off x="1429513" y="2285999"/>
            <a:ext cx="9601196" cy="3318936"/>
          </a:xfrm>
        </p:spPr>
        <p:txBody>
          <a:bodyPr/>
          <a:lstStyle/>
          <a:p>
            <a:r>
              <a:rPr lang="en-US" dirty="0"/>
              <a:t>4) What you can expect from palliative care, relief from symptoms such as pain, shortness of breath, fatigue, constipation, nausea, …</a:t>
            </a:r>
          </a:p>
          <a:p>
            <a:r>
              <a:rPr lang="en-US" dirty="0"/>
              <a:t>5) Who provides palliative care,  a medical team of specialists.</a:t>
            </a:r>
          </a:p>
          <a:p>
            <a:r>
              <a:rPr lang="en-US" dirty="0"/>
              <a:t>6) The palliative care team works in partnership with your own doctors. </a:t>
            </a:r>
          </a:p>
          <a:p>
            <a:r>
              <a:rPr lang="en-US" dirty="0"/>
              <a:t>7) How does one get palliative care, ask your doctor, ask for a referral to a palliative care team.</a:t>
            </a:r>
          </a:p>
          <a:p>
            <a:pPr lvl="1"/>
            <a:endParaRPr lang="en-US" dirty="0"/>
          </a:p>
        </p:txBody>
      </p:sp>
    </p:spTree>
    <p:extLst>
      <p:ext uri="{BB962C8B-B14F-4D97-AF65-F5344CB8AC3E}">
        <p14:creationId xmlns:p14="http://schemas.microsoft.com/office/powerpoint/2010/main" val="742040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03EA-78F2-4709-A5B2-EADA6F57CFF0}"/>
              </a:ext>
            </a:extLst>
          </p:cNvPr>
          <p:cNvSpPr>
            <a:spLocks noGrp="1"/>
          </p:cNvSpPr>
          <p:nvPr>
            <p:ph type="title"/>
          </p:nvPr>
        </p:nvSpPr>
        <p:spPr/>
        <p:txBody>
          <a:bodyPr/>
          <a:lstStyle/>
          <a:p>
            <a:r>
              <a:rPr lang="en-US" dirty="0"/>
              <a:t>What is Hospice?</a:t>
            </a:r>
          </a:p>
        </p:txBody>
      </p:sp>
      <p:sp>
        <p:nvSpPr>
          <p:cNvPr id="3" name="Content Placeholder 2">
            <a:extLst>
              <a:ext uri="{FF2B5EF4-FFF2-40B4-BE49-F238E27FC236}">
                <a16:creationId xmlns:a16="http://schemas.microsoft.com/office/drawing/2014/main" id="{9CEB56E3-7979-4F7A-AD0B-98625A48DD1C}"/>
              </a:ext>
            </a:extLst>
          </p:cNvPr>
          <p:cNvSpPr>
            <a:spLocks noGrp="1"/>
          </p:cNvSpPr>
          <p:nvPr>
            <p:ph idx="1"/>
          </p:nvPr>
        </p:nvSpPr>
        <p:spPr/>
        <p:txBody>
          <a:bodyPr/>
          <a:lstStyle/>
          <a:p>
            <a:r>
              <a:rPr lang="en-US" dirty="0"/>
              <a:t>Hospice care is a special kind of care that focuses on the quality of life for people and their caregivers who are experiencing  an advanced, life-limiting illness. </a:t>
            </a:r>
          </a:p>
          <a:p>
            <a:r>
              <a:rPr lang="en-US" dirty="0"/>
              <a:t>Hospice care provides compassionate care for people in the last phases of incurable disease so that they may live as fully and comfortably as possible. </a:t>
            </a:r>
          </a:p>
          <a:p>
            <a:r>
              <a:rPr lang="en-US" dirty="0"/>
              <a:t>Hospice philosophy accepts death as the final stage of life: it affirms life but does not try to hasten or postpone death.</a:t>
            </a:r>
          </a:p>
        </p:txBody>
      </p:sp>
    </p:spTree>
    <p:extLst>
      <p:ext uri="{BB962C8B-B14F-4D97-AF65-F5344CB8AC3E}">
        <p14:creationId xmlns:p14="http://schemas.microsoft.com/office/powerpoint/2010/main" val="252211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FCB075-179F-4227-9C18-ABA9A238431F}"/>
              </a:ext>
            </a:extLst>
          </p:cNvPr>
          <p:cNvSpPr txBox="1"/>
          <p:nvPr/>
        </p:nvSpPr>
        <p:spPr>
          <a:xfrm>
            <a:off x="0" y="789709"/>
            <a:ext cx="12192000" cy="4524315"/>
          </a:xfrm>
          <a:prstGeom prst="rect">
            <a:avLst/>
          </a:prstGeom>
          <a:noFill/>
        </p:spPr>
        <p:txBody>
          <a:bodyPr wrap="square">
            <a:spAutoFit/>
          </a:bodyPr>
          <a:lstStyle/>
          <a:p>
            <a:pPr algn="l"/>
            <a:r>
              <a:rPr lang="en-US" sz="4800" b="0" i="0" u="none" strike="noStrike" baseline="0" dirty="0">
                <a:solidFill>
                  <a:srgbClr val="1A3F68"/>
                </a:solidFill>
                <a:latin typeface="Calibri-Light"/>
              </a:rPr>
              <a:t>		Tools to Help</a:t>
            </a:r>
            <a:r>
              <a:rPr lang="en-US" sz="3200" b="0" i="0" u="none" strike="noStrike" baseline="0" dirty="0">
                <a:solidFill>
                  <a:srgbClr val="1A3F68"/>
                </a:solidFill>
                <a:latin typeface="Calibri-Light"/>
              </a:rPr>
              <a:t>*</a:t>
            </a:r>
          </a:p>
          <a:p>
            <a:pPr algn="l"/>
            <a:r>
              <a:rPr lang="en-US" sz="3200" b="0" i="0" u="none" strike="noStrike" baseline="0" dirty="0">
                <a:solidFill>
                  <a:srgbClr val="1A3F68"/>
                </a:solidFill>
                <a:latin typeface="Calibri" panose="020F0502020204030204" pitchFamily="34" charset="0"/>
              </a:rPr>
              <a:t>		</a:t>
            </a:r>
          </a:p>
          <a:p>
            <a:pPr algn="l"/>
            <a:r>
              <a:rPr lang="en-US" sz="3200" dirty="0">
                <a:solidFill>
                  <a:srgbClr val="1A3F68"/>
                </a:solidFill>
                <a:latin typeface="Calibri" panose="020F0502020204030204" pitchFamily="34" charset="0"/>
              </a:rPr>
              <a:t>		</a:t>
            </a:r>
            <a:r>
              <a:rPr lang="en-US" sz="3200" b="0" i="0" u="none" strike="noStrike" baseline="0" dirty="0">
                <a:solidFill>
                  <a:srgbClr val="1A3F68"/>
                </a:solidFill>
                <a:latin typeface="Calibri" panose="020F0502020204030204" pitchFamily="34" charset="0"/>
              </a:rPr>
              <a:t>BOOKS</a:t>
            </a:r>
          </a:p>
          <a:p>
            <a:pPr algn="l"/>
            <a:r>
              <a:rPr lang="en-US" sz="2800" b="0" i="0" strike="noStrike" baseline="0" dirty="0">
                <a:solidFill>
                  <a:srgbClr val="1A3F68"/>
                </a:solidFill>
                <a:latin typeface="Calibri" panose="020F0502020204030204" pitchFamily="34" charset="0"/>
              </a:rPr>
              <a:t>		</a:t>
            </a:r>
          </a:p>
          <a:p>
            <a:pPr algn="l"/>
            <a:r>
              <a:rPr lang="en-US" sz="2800" dirty="0">
                <a:solidFill>
                  <a:srgbClr val="1A3F68"/>
                </a:solidFill>
                <a:latin typeface="Calibri" panose="020F0502020204030204" pitchFamily="34" charset="0"/>
              </a:rPr>
              <a:t>		</a:t>
            </a:r>
            <a:r>
              <a:rPr lang="en-US" sz="2800" b="0" i="0" strike="noStrike" baseline="0" dirty="0">
                <a:solidFill>
                  <a:srgbClr val="1A3F68"/>
                </a:solidFill>
                <a:latin typeface="Calibri" panose="020F0502020204030204" pitchFamily="34" charset="0"/>
              </a:rPr>
              <a:t>Being Mortal</a:t>
            </a:r>
            <a:r>
              <a:rPr lang="en-US" sz="2800" b="0" i="0" u="none" strike="noStrike" baseline="0" dirty="0">
                <a:solidFill>
                  <a:srgbClr val="1A3F68"/>
                </a:solidFill>
                <a:latin typeface="Calibri" panose="020F0502020204030204" pitchFamily="34" charset="0"/>
              </a:rPr>
              <a:t>: Medicine and What Matters in the End A.</a:t>
            </a:r>
            <a:r>
              <a:rPr lang="en-US" sz="3200" b="0" i="0" u="none" strike="noStrike" baseline="0" dirty="0">
                <a:solidFill>
                  <a:srgbClr val="1A3F68"/>
                </a:solidFill>
                <a:latin typeface="Calibri" panose="020F0502020204030204" pitchFamily="34" charset="0"/>
              </a:rPr>
              <a:t> </a:t>
            </a:r>
            <a:r>
              <a:rPr lang="en-US" sz="2800" b="0" i="0" u="none" strike="noStrike" baseline="0" dirty="0">
                <a:solidFill>
                  <a:srgbClr val="1A3F68"/>
                </a:solidFill>
                <a:latin typeface="Calibri" panose="020F0502020204030204" pitchFamily="34" charset="0"/>
              </a:rPr>
              <a:t>Gawande, 2014</a:t>
            </a:r>
          </a:p>
          <a:p>
            <a:pPr algn="l"/>
            <a:r>
              <a:rPr lang="en-US" sz="2800" b="0" i="0" strike="noStrike" baseline="0" dirty="0">
                <a:solidFill>
                  <a:srgbClr val="1A3F68"/>
                </a:solidFill>
                <a:latin typeface="Calibri" panose="020F0502020204030204" pitchFamily="34" charset="0"/>
              </a:rPr>
              <a:t>		</a:t>
            </a:r>
          </a:p>
          <a:p>
            <a:pPr algn="l"/>
            <a:r>
              <a:rPr lang="en-US" sz="2800" dirty="0">
                <a:solidFill>
                  <a:srgbClr val="1A3F68"/>
                </a:solidFill>
                <a:latin typeface="Calibri" panose="020F0502020204030204" pitchFamily="34" charset="0"/>
              </a:rPr>
              <a:t>		</a:t>
            </a:r>
            <a:r>
              <a:rPr lang="en-US" sz="2800" b="0" i="0" strike="noStrike" baseline="0" dirty="0">
                <a:solidFill>
                  <a:srgbClr val="1A3F68"/>
                </a:solidFill>
                <a:latin typeface="Calibri" panose="020F0502020204030204" pitchFamily="34" charset="0"/>
              </a:rPr>
              <a:t>Dying Well</a:t>
            </a:r>
            <a:r>
              <a:rPr lang="en-US" sz="2800" b="0" i="0" u="none" strike="noStrike" baseline="0" dirty="0">
                <a:solidFill>
                  <a:srgbClr val="1A3F68"/>
                </a:solidFill>
                <a:latin typeface="Calibri" panose="020F0502020204030204" pitchFamily="34" charset="0"/>
              </a:rPr>
              <a:t>: Peace and Possibilities at the End‐of‐Life I. </a:t>
            </a:r>
            <a:r>
              <a:rPr lang="en-US" sz="2800" b="0" i="0" u="none" strike="noStrike" baseline="0" dirty="0" err="1">
                <a:solidFill>
                  <a:srgbClr val="1A3F68"/>
                </a:solidFill>
                <a:latin typeface="Calibri" panose="020F0502020204030204" pitchFamily="34" charset="0"/>
              </a:rPr>
              <a:t>Byock</a:t>
            </a:r>
            <a:r>
              <a:rPr lang="en-US" sz="2800" b="0" i="0" u="none" strike="noStrike" baseline="0" dirty="0">
                <a:solidFill>
                  <a:srgbClr val="1A3F68"/>
                </a:solidFill>
                <a:latin typeface="Calibri" panose="020F0502020204030204" pitchFamily="34" charset="0"/>
              </a:rPr>
              <a:t>, 1998</a:t>
            </a:r>
          </a:p>
          <a:p>
            <a:pPr algn="l"/>
            <a:r>
              <a:rPr lang="en-US" sz="2800" b="0" i="0" u="none" strike="noStrike" baseline="0" dirty="0">
                <a:solidFill>
                  <a:srgbClr val="1A3F68"/>
                </a:solidFill>
                <a:latin typeface="Calibri" panose="020F0502020204030204" pitchFamily="34" charset="0"/>
              </a:rPr>
              <a:t>		</a:t>
            </a:r>
          </a:p>
          <a:p>
            <a:pPr algn="l"/>
            <a:r>
              <a:rPr lang="en-US" sz="3200" dirty="0">
                <a:solidFill>
                  <a:srgbClr val="1A3F68"/>
                </a:solidFill>
                <a:latin typeface="Calibri" panose="020F0502020204030204" pitchFamily="34" charset="0"/>
              </a:rPr>
              <a:t>		</a:t>
            </a:r>
            <a:endParaRPr lang="en-US" sz="2800" dirty="0"/>
          </a:p>
        </p:txBody>
      </p:sp>
    </p:spTree>
    <p:extLst>
      <p:ext uri="{BB962C8B-B14F-4D97-AF65-F5344CB8AC3E}">
        <p14:creationId xmlns:p14="http://schemas.microsoft.com/office/powerpoint/2010/main" val="59805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49D1E053-8552-49F2-83A7-E2813C164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409178"/>
            <a:ext cx="11562080" cy="615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590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8938EC-0CD5-4EFC-A724-C89623BB2E9B}"/>
              </a:ext>
            </a:extLst>
          </p:cNvPr>
          <p:cNvSpPr txBox="1"/>
          <p:nvPr/>
        </p:nvSpPr>
        <p:spPr>
          <a:xfrm>
            <a:off x="890016" y="1507296"/>
            <a:ext cx="10411968" cy="5509200"/>
          </a:xfrm>
          <a:prstGeom prst="rect">
            <a:avLst/>
          </a:prstGeom>
          <a:noFill/>
        </p:spPr>
        <p:txBody>
          <a:bodyPr wrap="square">
            <a:spAutoFit/>
          </a:bodyPr>
          <a:lstStyle/>
          <a:p>
            <a:r>
              <a:rPr lang="en-US" sz="3200" b="0" i="0" u="none" strike="noStrike" baseline="0" dirty="0">
                <a:solidFill>
                  <a:srgbClr val="1A3F68"/>
                </a:solidFill>
                <a:latin typeface="Calibri" panose="020F0502020204030204" pitchFamily="34" charset="0"/>
              </a:rPr>
              <a:t>WEBSITES</a:t>
            </a:r>
            <a:endParaRPr lang="en-US" sz="3200" dirty="0">
              <a:solidFill>
                <a:schemeClr val="tx1"/>
              </a:solidFill>
              <a:hlinkClick r:id="rId2">
                <a:extLst>
                  <a:ext uri="{A12FA001-AC4F-418D-AE19-62706E023703}">
                    <ahyp:hlinkClr xmlns:ahyp="http://schemas.microsoft.com/office/drawing/2018/hyperlinkcolor" val="tx"/>
                  </a:ext>
                </a:extLst>
              </a:hlinkClick>
            </a:endParaRPr>
          </a:p>
          <a:p>
            <a:r>
              <a:rPr lang="en-US" sz="3200" dirty="0">
                <a:solidFill>
                  <a:schemeClr val="tx1"/>
                </a:solidFill>
                <a:hlinkClick r:id="rId2">
                  <a:extLst>
                    <a:ext uri="{A12FA001-AC4F-418D-AE19-62706E023703}">
                      <ahyp:hlinkClr xmlns:ahyp="http://schemas.microsoft.com/office/drawing/2018/hyperlinkcolor" val="tx"/>
                    </a:ext>
                  </a:extLst>
                </a:hlinkClick>
              </a:rPr>
              <a:t>https://theconversationproject.org/wpcontent/uploads/2020/12/DementiaGuide.pdf</a:t>
            </a:r>
            <a:br>
              <a:rPr lang="en-US" sz="3200" dirty="0">
                <a:solidFill>
                  <a:schemeClr val="tx1"/>
                </a:solidFill>
              </a:rPr>
            </a:br>
            <a:br>
              <a:rPr lang="en-US" sz="3200" dirty="0">
                <a:solidFill>
                  <a:schemeClr val="tx1"/>
                </a:solidFill>
              </a:rPr>
            </a:br>
            <a:r>
              <a:rPr lang="en-US" sz="3200" dirty="0">
                <a:solidFill>
                  <a:schemeClr val="tx1"/>
                </a:solidFill>
                <a:hlinkClick r:id="rId3">
                  <a:extLst>
                    <a:ext uri="{A12FA001-AC4F-418D-AE19-62706E023703}">
                      <ahyp:hlinkClr xmlns:ahyp="http://schemas.microsoft.com/office/drawing/2018/hyperlinkcolor" val="tx"/>
                    </a:ext>
                  </a:extLst>
                </a:hlinkClick>
              </a:rPr>
              <a:t>https://www.nia.nih.gov/health/what-are-palliative-care-and-hospice-care</a:t>
            </a:r>
            <a:br>
              <a:rPr lang="en-US" sz="3200" dirty="0">
                <a:solidFill>
                  <a:schemeClr val="tx1"/>
                </a:solidFill>
                <a:hlinkClick r:id="rId3">
                  <a:extLst>
                    <a:ext uri="{A12FA001-AC4F-418D-AE19-62706E023703}">
                      <ahyp:hlinkClr xmlns:ahyp="http://schemas.microsoft.com/office/drawing/2018/hyperlinkcolor" val="tx"/>
                    </a:ext>
                  </a:extLst>
                </a:hlinkClick>
              </a:rPr>
            </a:br>
            <a:br>
              <a:rPr lang="en-US" sz="3200" dirty="0">
                <a:solidFill>
                  <a:schemeClr val="tx1"/>
                </a:solidFill>
                <a:hlinkClick r:id="rId3">
                  <a:extLst>
                    <a:ext uri="{A12FA001-AC4F-418D-AE19-62706E023703}">
                      <ahyp:hlinkClr xmlns:ahyp="http://schemas.microsoft.com/office/drawing/2018/hyperlinkcolor" val="tx"/>
                    </a:ext>
                  </a:extLst>
                </a:hlinkClick>
              </a:rPr>
            </a:br>
            <a:r>
              <a:rPr lang="en-US" sz="3200" dirty="0">
                <a:solidFill>
                  <a:schemeClr val="tx1"/>
                </a:solidFill>
                <a:hlinkClick r:id="rId3">
                  <a:extLst>
                    <a:ext uri="{A12FA001-AC4F-418D-AE19-62706E023703}">
                      <ahyp:hlinkClr xmlns:ahyp="http://schemas.microsoft.com/office/drawing/2018/hyperlinkcolor" val="tx"/>
                    </a:ext>
                  </a:extLst>
                </a:hlinkClick>
              </a:rPr>
              <a:t>https://capolst.org/wp-content/uploads/2020/10/POLST_2017_wCover.pdf</a:t>
            </a:r>
            <a:br>
              <a:rPr lang="en-US" sz="3200" dirty="0">
                <a:solidFill>
                  <a:schemeClr val="tx1"/>
                </a:solidFill>
              </a:rPr>
            </a:br>
            <a:br>
              <a:rPr lang="en-US" sz="3200" dirty="0">
                <a:solidFill>
                  <a:schemeClr val="tx1"/>
                </a:solidFill>
              </a:rPr>
            </a:br>
            <a:endParaRPr lang="en-US" sz="3200" dirty="0"/>
          </a:p>
        </p:txBody>
      </p:sp>
    </p:spTree>
    <p:extLst>
      <p:ext uri="{BB962C8B-B14F-4D97-AF65-F5344CB8AC3E}">
        <p14:creationId xmlns:p14="http://schemas.microsoft.com/office/powerpoint/2010/main" val="2277663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F659A-545F-4782-B9A1-796719354935}"/>
              </a:ext>
            </a:extLst>
          </p:cNvPr>
          <p:cNvSpPr>
            <a:spLocks noGrp="1"/>
          </p:cNvSpPr>
          <p:nvPr>
            <p:ph type="title"/>
          </p:nvPr>
        </p:nvSpPr>
        <p:spPr/>
        <p:txBody>
          <a:bodyPr>
            <a:normAutofit/>
          </a:bodyPr>
          <a:lstStyle/>
          <a:p>
            <a:r>
              <a:rPr lang="en-US" dirty="0"/>
              <a:t>It’s easy to avoid completing an ACP! </a:t>
            </a:r>
          </a:p>
        </p:txBody>
      </p:sp>
      <p:pic>
        <p:nvPicPr>
          <p:cNvPr id="4" name="Picture 2" descr="Stress, Hustle And Bustle, No Time, Burnout, Race">
            <a:extLst>
              <a:ext uri="{FF2B5EF4-FFF2-40B4-BE49-F238E27FC236}">
                <a16:creationId xmlns:a16="http://schemas.microsoft.com/office/drawing/2014/main" id="{7ADE23ED-AEDF-4589-A4D5-BE87D74C8B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57425" y="2509033"/>
            <a:ext cx="8171446" cy="3634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659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6" name="Picture 15">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 name="Picture 18">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BC0E8AD-6C55-4133-B188-149EAFD8E6BF}"/>
              </a:ext>
            </a:extLst>
          </p:cNvPr>
          <p:cNvSpPr>
            <a:spLocks noGrp="1"/>
          </p:cNvSpPr>
          <p:nvPr>
            <p:ph type="title"/>
          </p:nvPr>
        </p:nvSpPr>
        <p:spPr>
          <a:xfrm>
            <a:off x="7535825" y="982132"/>
            <a:ext cx="3360772" cy="1303867"/>
          </a:xfrm>
        </p:spPr>
        <p:txBody>
          <a:bodyPr>
            <a:normAutofit/>
          </a:bodyPr>
          <a:lstStyle/>
          <a:p>
            <a:pPr>
              <a:lnSpc>
                <a:spcPct val="90000"/>
              </a:lnSpc>
            </a:pPr>
            <a:r>
              <a:rPr lang="en-US" sz="4100" b="1" dirty="0"/>
              <a:t>Completing an ACP!</a:t>
            </a:r>
          </a:p>
        </p:txBody>
      </p:sp>
      <p:sp>
        <p:nvSpPr>
          <p:cNvPr id="21" name="Rectangle 20">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Free Picture of A person At Peace. Size: 202 x 110. Source: onmogul.com">
            <a:extLst>
              <a:ext uri="{FF2B5EF4-FFF2-40B4-BE49-F238E27FC236}">
                <a16:creationId xmlns:a16="http://schemas.microsoft.com/office/drawing/2014/main" id="{226C8222-B500-4F82-BA69-85FDE194E6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361" r="16268" b="-1"/>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272759B7-5B53-41B1-AE24-44A5C8FF9333}"/>
              </a:ext>
            </a:extLst>
          </p:cNvPr>
          <p:cNvSpPr>
            <a:spLocks noGrp="1"/>
          </p:cNvSpPr>
          <p:nvPr>
            <p:ph idx="1"/>
          </p:nvPr>
        </p:nvSpPr>
        <p:spPr>
          <a:xfrm>
            <a:off x="7051066" y="2556932"/>
            <a:ext cx="4385793" cy="2712053"/>
          </a:xfrm>
        </p:spPr>
        <p:txBody>
          <a:bodyPr>
            <a:normAutofit/>
          </a:bodyPr>
          <a:lstStyle/>
          <a:p>
            <a:pPr marL="0" indent="0">
              <a:buNone/>
            </a:pPr>
            <a:endParaRPr lang="en-US" sz="3200" dirty="0"/>
          </a:p>
          <a:p>
            <a:pPr marL="0" indent="0">
              <a:buNone/>
            </a:pPr>
            <a:r>
              <a:rPr lang="en-US" sz="3200" dirty="0"/>
              <a:t>Giving the last chapter the importance deserved. </a:t>
            </a:r>
          </a:p>
          <a:p>
            <a:pPr marL="0" indent="0">
              <a:buNone/>
            </a:pPr>
            <a:endParaRPr lang="en-US" dirty="0"/>
          </a:p>
        </p:txBody>
      </p:sp>
    </p:spTree>
    <p:extLst>
      <p:ext uri="{BB962C8B-B14F-4D97-AF65-F5344CB8AC3E}">
        <p14:creationId xmlns:p14="http://schemas.microsoft.com/office/powerpoint/2010/main" val="198130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D5F4C9-672D-4642-B811-E28789BC4B8D}"/>
              </a:ext>
            </a:extLst>
          </p:cNvPr>
          <p:cNvSpPr txBox="1"/>
          <p:nvPr/>
        </p:nvSpPr>
        <p:spPr>
          <a:xfrm>
            <a:off x="1925782" y="2119746"/>
            <a:ext cx="7218218" cy="2554545"/>
          </a:xfrm>
          <a:prstGeom prst="rect">
            <a:avLst/>
          </a:prstGeom>
          <a:noFill/>
        </p:spPr>
        <p:txBody>
          <a:bodyPr wrap="square">
            <a:spAutoFit/>
          </a:bodyPr>
          <a:lstStyle/>
          <a:p>
            <a:r>
              <a:rPr lang="en-US" sz="3200" dirty="0">
                <a:hlinkClick r:id="rId2"/>
              </a:rPr>
              <a:t>Advance Care Planning</a:t>
            </a:r>
            <a:r>
              <a:rPr lang="en-US" sz="3200" dirty="0"/>
              <a:t> </a:t>
            </a:r>
          </a:p>
          <a:p>
            <a:r>
              <a:rPr lang="en-US" sz="3200" b="1" dirty="0"/>
              <a:t>Getting Your Affairs in Order </a:t>
            </a:r>
          </a:p>
          <a:p>
            <a:r>
              <a:rPr lang="en-US" sz="3200" dirty="0"/>
              <a:t>No one ever plans to be sick or disabled. Yet, it's this kind of planning that can make all the difference in an emergency.</a:t>
            </a:r>
          </a:p>
        </p:txBody>
      </p:sp>
    </p:spTree>
    <p:extLst>
      <p:ext uri="{BB962C8B-B14F-4D97-AF65-F5344CB8AC3E}">
        <p14:creationId xmlns:p14="http://schemas.microsoft.com/office/powerpoint/2010/main" val="3929779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3E7B9-8BB9-4086-BB0E-2AF195226DD1}"/>
              </a:ext>
            </a:extLst>
          </p:cNvPr>
          <p:cNvSpPr>
            <a:spLocks noGrp="1"/>
          </p:cNvSpPr>
          <p:nvPr>
            <p:ph type="title"/>
          </p:nvPr>
        </p:nvSpPr>
        <p:spPr>
          <a:xfrm>
            <a:off x="838200" y="365124"/>
            <a:ext cx="10515600" cy="6188075"/>
          </a:xfrm>
        </p:spPr>
        <p:txBody>
          <a:bodyPr>
            <a:normAutofit/>
          </a:bodyPr>
          <a:lstStyle/>
          <a:p>
            <a:r>
              <a:rPr lang="en-US" dirty="0"/>
              <a:t>Thank YOU!!</a:t>
            </a:r>
            <a:br>
              <a:rPr lang="en-US" dirty="0"/>
            </a:br>
            <a:br>
              <a:rPr lang="en-US" dirty="0"/>
            </a:br>
            <a:r>
              <a:rPr lang="en-US" dirty="0"/>
              <a:t>For Being A Caregiver</a:t>
            </a:r>
            <a:br>
              <a:rPr lang="en-US" dirty="0"/>
            </a:br>
            <a:br>
              <a:rPr lang="en-US" dirty="0"/>
            </a:br>
            <a:r>
              <a:rPr lang="en-US" dirty="0"/>
              <a:t> </a:t>
            </a:r>
            <a:br>
              <a:rPr lang="en-US" dirty="0"/>
            </a:br>
            <a:br>
              <a:rPr lang="en-US" dirty="0"/>
            </a:br>
            <a:r>
              <a:rPr lang="en-US" sz="1800" dirty="0"/>
              <a:t>Lori Baker, LCSW</a:t>
            </a:r>
            <a:br>
              <a:rPr lang="en-US" sz="1800" dirty="0"/>
            </a:br>
            <a:r>
              <a:rPr lang="en-US" sz="1800" dirty="0"/>
              <a:t>UC Davis Alzheimer’s Disease Center/Healthy Aging Clinic</a:t>
            </a:r>
          </a:p>
        </p:txBody>
      </p:sp>
      <p:sp>
        <p:nvSpPr>
          <p:cNvPr id="3" name="Heart 2">
            <a:extLst>
              <a:ext uri="{FF2B5EF4-FFF2-40B4-BE49-F238E27FC236}">
                <a16:creationId xmlns:a16="http://schemas.microsoft.com/office/drawing/2014/main" id="{433D5D1E-1366-4532-B1C7-204061E75426}"/>
              </a:ext>
            </a:extLst>
          </p:cNvPr>
          <p:cNvSpPr/>
          <p:nvPr/>
        </p:nvSpPr>
        <p:spPr>
          <a:xfrm>
            <a:off x="8617527" y="1773381"/>
            <a:ext cx="1343891" cy="1440873"/>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78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69CF6-0742-4207-9B2C-A42441992084}"/>
              </a:ext>
            </a:extLst>
          </p:cNvPr>
          <p:cNvSpPr>
            <a:spLocks noGrp="1"/>
          </p:cNvSpPr>
          <p:nvPr>
            <p:ph type="title"/>
          </p:nvPr>
        </p:nvSpPr>
        <p:spPr>
          <a:xfrm>
            <a:off x="1295402" y="2486467"/>
            <a:ext cx="9601196" cy="1303867"/>
          </a:xfrm>
        </p:spPr>
        <p:txBody>
          <a:bodyPr>
            <a:normAutofit fontScale="90000"/>
          </a:bodyPr>
          <a:lstStyle/>
          <a:p>
            <a:r>
              <a:rPr lang="en-US" dirty="0"/>
              <a:t>Rosalynn Carter Institute for Caregivers</a:t>
            </a:r>
            <a:br>
              <a:rPr lang="en-US" dirty="0"/>
            </a:br>
            <a:endParaRPr lang="en-US" dirty="0"/>
          </a:p>
        </p:txBody>
      </p:sp>
    </p:spTree>
    <p:extLst>
      <p:ext uri="{BB962C8B-B14F-4D97-AF65-F5344CB8AC3E}">
        <p14:creationId xmlns:p14="http://schemas.microsoft.com/office/powerpoint/2010/main" val="77284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F9479-CDC9-42EA-ADB2-44FB66CF2005}"/>
              </a:ext>
            </a:extLst>
          </p:cNvPr>
          <p:cNvSpPr>
            <a:spLocks noGrp="1"/>
          </p:cNvSpPr>
          <p:nvPr>
            <p:ph type="title"/>
          </p:nvPr>
        </p:nvSpPr>
        <p:spPr/>
        <p:txBody>
          <a:bodyPr/>
          <a:lstStyle/>
          <a:p>
            <a:r>
              <a:rPr lang="en-US" dirty="0"/>
              <a:t>Advance Care Planning (ACP)</a:t>
            </a:r>
          </a:p>
        </p:txBody>
      </p:sp>
      <p:sp>
        <p:nvSpPr>
          <p:cNvPr id="3" name="Content Placeholder 2">
            <a:extLst>
              <a:ext uri="{FF2B5EF4-FFF2-40B4-BE49-F238E27FC236}">
                <a16:creationId xmlns:a16="http://schemas.microsoft.com/office/drawing/2014/main" id="{2F6ED99E-CC20-4923-AEC1-17549A59C82E}"/>
              </a:ext>
            </a:extLst>
          </p:cNvPr>
          <p:cNvSpPr>
            <a:spLocks noGrp="1"/>
          </p:cNvSpPr>
          <p:nvPr>
            <p:ph idx="1"/>
          </p:nvPr>
        </p:nvSpPr>
        <p:spPr>
          <a:xfrm>
            <a:off x="1295401" y="2571750"/>
            <a:ext cx="9601196" cy="3304118"/>
          </a:xfrm>
        </p:spPr>
        <p:txBody>
          <a:bodyPr>
            <a:normAutofit fontScale="92500" lnSpcReduction="20000"/>
          </a:bodyPr>
          <a:lstStyle/>
          <a:p>
            <a:r>
              <a:rPr lang="en-US" sz="2800" dirty="0"/>
              <a:t>Advanced Care Planning refers to all aspects of addressing a person’s care wants, possible needs and provide an appointed person to execute these wishes when the person unable to speak for themselves. </a:t>
            </a:r>
          </a:p>
          <a:p>
            <a:r>
              <a:rPr lang="en-US" sz="2800" dirty="0"/>
              <a:t> ACP is a process, not an event. It is the process of planning for future medical care and overall wellbeing in the event that the person is unable to make his or her own decisions. </a:t>
            </a:r>
            <a:endParaRPr lang="en-US" dirty="0"/>
          </a:p>
          <a:p>
            <a:r>
              <a:rPr lang="en-US" sz="2800" dirty="0"/>
              <a:t>During this process, the person explores, discusses, articulates, and documents their preferences.</a:t>
            </a:r>
          </a:p>
          <a:p>
            <a:endParaRPr lang="en-US" dirty="0"/>
          </a:p>
        </p:txBody>
      </p:sp>
    </p:spTree>
    <p:extLst>
      <p:ext uri="{BB962C8B-B14F-4D97-AF65-F5344CB8AC3E}">
        <p14:creationId xmlns:p14="http://schemas.microsoft.com/office/powerpoint/2010/main" val="1349847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C47A-A393-46C1-B896-835260FC56A0}"/>
              </a:ext>
            </a:extLst>
          </p:cNvPr>
          <p:cNvSpPr>
            <a:spLocks noGrp="1"/>
          </p:cNvSpPr>
          <p:nvPr>
            <p:ph type="title"/>
          </p:nvPr>
        </p:nvSpPr>
        <p:spPr>
          <a:xfrm>
            <a:off x="1295402" y="982133"/>
            <a:ext cx="9601196" cy="797900"/>
          </a:xfrm>
        </p:spPr>
        <p:txBody>
          <a:bodyPr>
            <a:normAutofit fontScale="90000"/>
          </a:bodyPr>
          <a:lstStyle/>
          <a:p>
            <a:r>
              <a:rPr lang="en-US" dirty="0"/>
              <a:t>Advance Care Planning (ACP) </a:t>
            </a:r>
            <a:br>
              <a:rPr lang="en-US" dirty="0"/>
            </a:br>
            <a:r>
              <a:rPr lang="en-US" dirty="0"/>
              <a:t>-continues</a:t>
            </a:r>
          </a:p>
        </p:txBody>
      </p:sp>
      <p:sp>
        <p:nvSpPr>
          <p:cNvPr id="3" name="Content Placeholder 2">
            <a:extLst>
              <a:ext uri="{FF2B5EF4-FFF2-40B4-BE49-F238E27FC236}">
                <a16:creationId xmlns:a16="http://schemas.microsoft.com/office/drawing/2014/main" id="{9954A40C-F330-40EA-93D7-E4C3C2E0EC7C}"/>
              </a:ext>
            </a:extLst>
          </p:cNvPr>
          <p:cNvSpPr>
            <a:spLocks noGrp="1"/>
          </p:cNvSpPr>
          <p:nvPr>
            <p:ph idx="1"/>
          </p:nvPr>
        </p:nvSpPr>
        <p:spPr>
          <a:xfrm>
            <a:off x="1210057" y="2285998"/>
            <a:ext cx="9601196" cy="3589869"/>
          </a:xfrm>
        </p:spPr>
        <p:txBody>
          <a:bodyPr>
            <a:normAutofit/>
          </a:bodyPr>
          <a:lstStyle/>
          <a:p>
            <a:endParaRPr lang="en-US" sz="2800" dirty="0"/>
          </a:p>
          <a:p>
            <a:r>
              <a:rPr lang="en-US" sz="2800" dirty="0"/>
              <a:t>The process helps the person identify and clarify their personal values and goals about health, medical treatment and overall care wishes. </a:t>
            </a:r>
          </a:p>
          <a:p>
            <a:endParaRPr lang="en-US" dirty="0"/>
          </a:p>
          <a:p>
            <a:r>
              <a:rPr lang="en-US" sz="2800" dirty="0"/>
              <a:t>They identify the care they would want, or not want, to receive in various situations</a:t>
            </a:r>
            <a:r>
              <a:rPr lang="en-US" dirty="0"/>
              <a:t>.</a:t>
            </a:r>
          </a:p>
          <a:p>
            <a:endParaRPr lang="en-US" dirty="0"/>
          </a:p>
        </p:txBody>
      </p:sp>
    </p:spTree>
    <p:extLst>
      <p:ext uri="{BB962C8B-B14F-4D97-AF65-F5344CB8AC3E}">
        <p14:creationId xmlns:p14="http://schemas.microsoft.com/office/powerpoint/2010/main" val="94045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36070-1BE9-422D-9EA5-31AF0134CDAB}"/>
              </a:ext>
            </a:extLst>
          </p:cNvPr>
          <p:cNvSpPr>
            <a:spLocks noGrp="1"/>
          </p:cNvSpPr>
          <p:nvPr>
            <p:ph type="title"/>
          </p:nvPr>
        </p:nvSpPr>
        <p:spPr/>
        <p:txBody>
          <a:bodyPr>
            <a:normAutofit fontScale="90000"/>
          </a:bodyPr>
          <a:lstStyle/>
          <a:p>
            <a:r>
              <a:rPr lang="en-US" dirty="0"/>
              <a:t>Advance Care Planning (ACP) </a:t>
            </a:r>
            <a:br>
              <a:rPr lang="en-US" dirty="0"/>
            </a:br>
            <a:r>
              <a:rPr lang="en-US" dirty="0"/>
              <a:t>-continues</a:t>
            </a:r>
          </a:p>
        </p:txBody>
      </p:sp>
      <p:sp>
        <p:nvSpPr>
          <p:cNvPr id="3" name="Content Placeholder 2">
            <a:extLst>
              <a:ext uri="{FF2B5EF4-FFF2-40B4-BE49-F238E27FC236}">
                <a16:creationId xmlns:a16="http://schemas.microsoft.com/office/drawing/2014/main" id="{BE73A065-2752-402F-BAC6-CE98C0790015}"/>
              </a:ext>
            </a:extLst>
          </p:cNvPr>
          <p:cNvSpPr>
            <a:spLocks noGrp="1"/>
          </p:cNvSpPr>
          <p:nvPr>
            <p:ph idx="1"/>
          </p:nvPr>
        </p:nvSpPr>
        <p:spPr/>
        <p:txBody>
          <a:bodyPr>
            <a:normAutofit fontScale="62500" lnSpcReduction="20000"/>
          </a:bodyPr>
          <a:lstStyle/>
          <a:p>
            <a:r>
              <a:rPr lang="en-US" sz="4500" dirty="0"/>
              <a:t>The person also determines whom they would like to make health care decisions on their behalf in the event they cannot make decisions for themselves.</a:t>
            </a:r>
          </a:p>
          <a:p>
            <a:endParaRPr lang="en-US" sz="4500" dirty="0"/>
          </a:p>
          <a:p>
            <a:r>
              <a:rPr lang="en-US" sz="4500" dirty="0"/>
              <a:t>Ideally, advance care planning is a process of structured discussions and documentation woven into the regular process of care which should be reviewed/updated on a regular basis.</a:t>
            </a:r>
          </a:p>
          <a:p>
            <a:endParaRPr lang="en-US" dirty="0"/>
          </a:p>
        </p:txBody>
      </p:sp>
    </p:spTree>
    <p:extLst>
      <p:ext uri="{BB962C8B-B14F-4D97-AF65-F5344CB8AC3E}">
        <p14:creationId xmlns:p14="http://schemas.microsoft.com/office/powerpoint/2010/main" val="510185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57B99-8764-4EC5-BE01-52C2F3641D08}"/>
              </a:ext>
            </a:extLst>
          </p:cNvPr>
          <p:cNvSpPr>
            <a:spLocks noGrp="1"/>
          </p:cNvSpPr>
          <p:nvPr>
            <p:ph type="title"/>
          </p:nvPr>
        </p:nvSpPr>
        <p:spPr/>
        <p:txBody>
          <a:bodyPr>
            <a:normAutofit fontScale="90000"/>
          </a:bodyPr>
          <a:lstStyle/>
          <a:p>
            <a:r>
              <a:rPr lang="en-US" dirty="0"/>
              <a:t>Advance Care Planning (ACP) </a:t>
            </a:r>
            <a:br>
              <a:rPr lang="en-US" dirty="0"/>
            </a:br>
            <a:r>
              <a:rPr lang="en-US" dirty="0"/>
              <a:t>-continues</a:t>
            </a:r>
          </a:p>
        </p:txBody>
      </p:sp>
      <p:sp>
        <p:nvSpPr>
          <p:cNvPr id="3" name="Content Placeholder 2">
            <a:extLst>
              <a:ext uri="{FF2B5EF4-FFF2-40B4-BE49-F238E27FC236}">
                <a16:creationId xmlns:a16="http://schemas.microsoft.com/office/drawing/2014/main" id="{9D0FA169-FD31-411F-9129-2DC4A37C3663}"/>
              </a:ext>
            </a:extLst>
          </p:cNvPr>
          <p:cNvSpPr>
            <a:spLocks noGrp="1"/>
          </p:cNvSpPr>
          <p:nvPr>
            <p:ph idx="1"/>
          </p:nvPr>
        </p:nvSpPr>
        <p:spPr/>
        <p:txBody>
          <a:bodyPr/>
          <a:lstStyle/>
          <a:p>
            <a:r>
              <a:rPr lang="en-US" sz="2800" dirty="0"/>
              <a:t>It is designed to ensure that a person’s wishes will be respected  in the event that the person is unable to participate in decision making. </a:t>
            </a:r>
          </a:p>
          <a:p>
            <a:endParaRPr lang="en-US" dirty="0"/>
          </a:p>
        </p:txBody>
      </p:sp>
    </p:spTree>
    <p:extLst>
      <p:ext uri="{BB962C8B-B14F-4D97-AF65-F5344CB8AC3E}">
        <p14:creationId xmlns:p14="http://schemas.microsoft.com/office/powerpoint/2010/main" val="329552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A7AEF-9381-40A0-826C-769125AEDBC3}"/>
              </a:ext>
            </a:extLst>
          </p:cNvPr>
          <p:cNvSpPr>
            <a:spLocks noGrp="1"/>
          </p:cNvSpPr>
          <p:nvPr>
            <p:ph type="title"/>
          </p:nvPr>
        </p:nvSpPr>
        <p:spPr>
          <a:xfrm>
            <a:off x="1295402" y="982133"/>
            <a:ext cx="9601196" cy="883244"/>
          </a:xfrm>
        </p:spPr>
        <p:txBody>
          <a:bodyPr>
            <a:normAutofit fontScale="90000"/>
          </a:bodyPr>
          <a:lstStyle/>
          <a:p>
            <a:r>
              <a:rPr lang="en-US" dirty="0"/>
              <a:t>Advance Care Planning (ACP) </a:t>
            </a:r>
            <a:br>
              <a:rPr lang="en-US" dirty="0"/>
            </a:br>
            <a:r>
              <a:rPr lang="en-US" dirty="0"/>
              <a:t>-continues</a:t>
            </a:r>
          </a:p>
        </p:txBody>
      </p:sp>
      <p:sp>
        <p:nvSpPr>
          <p:cNvPr id="3" name="Content Placeholder 2">
            <a:extLst>
              <a:ext uri="{FF2B5EF4-FFF2-40B4-BE49-F238E27FC236}">
                <a16:creationId xmlns:a16="http://schemas.microsoft.com/office/drawing/2014/main" id="{CC41AD65-BE5D-4A4D-B651-0278A6850F97}"/>
              </a:ext>
            </a:extLst>
          </p:cNvPr>
          <p:cNvSpPr>
            <a:spLocks noGrp="1"/>
          </p:cNvSpPr>
          <p:nvPr>
            <p:ph idx="1"/>
          </p:nvPr>
        </p:nvSpPr>
        <p:spPr>
          <a:xfrm>
            <a:off x="1295402" y="2011680"/>
            <a:ext cx="9601196" cy="3974592"/>
          </a:xfrm>
        </p:spPr>
        <p:txBody>
          <a:bodyPr>
            <a:normAutofit lnSpcReduction="10000"/>
          </a:bodyPr>
          <a:lstStyle/>
          <a:p>
            <a:endParaRPr lang="en-US" dirty="0"/>
          </a:p>
          <a:p>
            <a:r>
              <a:rPr lang="en-US" dirty="0"/>
              <a:t>Summary</a:t>
            </a:r>
          </a:p>
          <a:p>
            <a:pPr lvl="1"/>
            <a:r>
              <a:rPr lang="en-US" dirty="0"/>
              <a:t>1) Think, personal values and goals about health, medical treatment and overall care needs.</a:t>
            </a:r>
          </a:p>
          <a:p>
            <a:pPr lvl="1"/>
            <a:r>
              <a:rPr lang="en-US" dirty="0"/>
              <a:t>2) Talk to primary care, medical team, family, friends and the person you are empowering to make decisions in your place (health care proxy, power of attorney for health care)</a:t>
            </a:r>
          </a:p>
          <a:p>
            <a:pPr lvl="1"/>
            <a:r>
              <a:rPr lang="en-US" dirty="0"/>
              <a:t>3) Record wishes in either an advance health care directive, Five Wishes, living will, power of attorney for health care, Physician Orders for Life Sustaining Treatment (POLST)</a:t>
            </a:r>
          </a:p>
          <a:p>
            <a:pPr lvl="1"/>
            <a:r>
              <a:rPr lang="en-US" dirty="0"/>
              <a:t>4) Share with our medical team, legal team, and your agent for health care </a:t>
            </a:r>
          </a:p>
        </p:txBody>
      </p:sp>
    </p:spTree>
    <p:extLst>
      <p:ext uri="{BB962C8B-B14F-4D97-AF65-F5344CB8AC3E}">
        <p14:creationId xmlns:p14="http://schemas.microsoft.com/office/powerpoint/2010/main" val="2766902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292DF-51BE-45FC-BD75-7B467E4F544A}"/>
              </a:ext>
            </a:extLst>
          </p:cNvPr>
          <p:cNvSpPr>
            <a:spLocks noGrp="1"/>
          </p:cNvSpPr>
          <p:nvPr>
            <p:ph type="title"/>
          </p:nvPr>
        </p:nvSpPr>
        <p:spPr/>
        <p:txBody>
          <a:bodyPr>
            <a:normAutofit/>
          </a:bodyPr>
          <a:lstStyle/>
          <a:p>
            <a:r>
              <a:rPr lang="en-US" sz="4400" dirty="0"/>
              <a:t>Power of Attorney for Health Care</a:t>
            </a:r>
            <a:endParaRPr lang="en-US" dirty="0"/>
          </a:p>
        </p:txBody>
      </p:sp>
      <p:sp>
        <p:nvSpPr>
          <p:cNvPr id="3" name="Content Placeholder 2">
            <a:extLst>
              <a:ext uri="{FF2B5EF4-FFF2-40B4-BE49-F238E27FC236}">
                <a16:creationId xmlns:a16="http://schemas.microsoft.com/office/drawing/2014/main" id="{B8CE9F6C-46F3-4FFA-8029-AB86664FAEA5}"/>
              </a:ext>
            </a:extLst>
          </p:cNvPr>
          <p:cNvSpPr>
            <a:spLocks noGrp="1"/>
          </p:cNvSpPr>
          <p:nvPr>
            <p:ph idx="1"/>
          </p:nvPr>
        </p:nvSpPr>
        <p:spPr/>
        <p:txBody>
          <a:bodyPr/>
          <a:lstStyle/>
          <a:p>
            <a:r>
              <a:rPr lang="en-US" sz="3200" dirty="0"/>
              <a:t>Power of Attorney for Health Care- </a:t>
            </a:r>
          </a:p>
          <a:p>
            <a:pPr lvl="1"/>
            <a:r>
              <a:rPr lang="en-US" sz="2800" dirty="0"/>
              <a:t>The agent has the ability to make health care decisions as well as having  the responsibility to make sure doctors and other medical personnel provide necessary care </a:t>
            </a:r>
            <a:r>
              <a:rPr lang="en-US" sz="2800" b="1" u="sng" dirty="0"/>
              <a:t>according to the patient’s wishes.</a:t>
            </a:r>
          </a:p>
        </p:txBody>
      </p:sp>
    </p:spTree>
    <p:extLst>
      <p:ext uri="{BB962C8B-B14F-4D97-AF65-F5344CB8AC3E}">
        <p14:creationId xmlns:p14="http://schemas.microsoft.com/office/powerpoint/2010/main" val="3033230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1089</TotalTime>
  <Words>1131</Words>
  <Application>Microsoft Office PowerPoint</Application>
  <PresentationFormat>Widescreen</PresentationFormat>
  <Paragraphs>99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Calibri-Light</vt:lpstr>
      <vt:lpstr>Garamond</vt:lpstr>
      <vt:lpstr>Organic</vt:lpstr>
      <vt:lpstr>   Advance Care Planning and Legal Planning    Lori Baker, LCSW</vt:lpstr>
      <vt:lpstr>PowerPoint Presentation</vt:lpstr>
      <vt:lpstr>Rosalynn Carter Institute for Caregivers </vt:lpstr>
      <vt:lpstr>Advance Care Planning (ACP)</vt:lpstr>
      <vt:lpstr>Advance Care Planning (ACP)  -continues</vt:lpstr>
      <vt:lpstr>Advance Care Planning (ACP)  -continues</vt:lpstr>
      <vt:lpstr>Advance Care Planning (ACP)  -continues</vt:lpstr>
      <vt:lpstr>Advance Care Planning (ACP)  -continues</vt:lpstr>
      <vt:lpstr>Power of Attorney for Health Care</vt:lpstr>
      <vt:lpstr>My life is a story.</vt:lpstr>
      <vt:lpstr>Why Helping With The Last Chapter Matters! </vt:lpstr>
      <vt:lpstr>Why Helping With The Last Chapter Matters! </vt:lpstr>
      <vt:lpstr>Advocating for the care of your loved one with dementia  </vt:lpstr>
      <vt:lpstr>ACP Benefits</vt:lpstr>
      <vt:lpstr>Palliative Care What You Should Know</vt:lpstr>
      <vt:lpstr>Palliative Care What You Should Know</vt:lpstr>
      <vt:lpstr>Palliative Care What You Should Know</vt:lpstr>
      <vt:lpstr>What is Hospice?</vt:lpstr>
      <vt:lpstr>PowerPoint Presentation</vt:lpstr>
      <vt:lpstr>PowerPoint Presentation</vt:lpstr>
      <vt:lpstr>It’s easy to avoid completing an ACP! </vt:lpstr>
      <vt:lpstr>Completing an ACP!</vt:lpstr>
      <vt:lpstr>PowerPoint Presentation</vt:lpstr>
      <vt:lpstr>Thank YOU!!  For Being A Caregiver     Lori Baker, LCSW UC Davis Alzheimer’s Disease Center/Healthy Aging Clinic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ellara2119@outlook.com</dc:creator>
  <cp:lastModifiedBy>Lori Ann Baker</cp:lastModifiedBy>
  <cp:revision>30</cp:revision>
  <dcterms:created xsi:type="dcterms:W3CDTF">2021-05-10T20:25:23Z</dcterms:created>
  <dcterms:modified xsi:type="dcterms:W3CDTF">2022-11-29T20:24:48Z</dcterms:modified>
</cp:coreProperties>
</file>